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8" r:id="rId10"/>
    <p:sldId id="269" r:id="rId11"/>
    <p:sldId id="261" r:id="rId12"/>
    <p:sldId id="270" r:id="rId13"/>
    <p:sldId id="26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2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1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2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3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7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0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t>"Nr.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Комплект за обучение </a:t>
            </a:r>
            <a:r>
              <a:rPr lang="de-DE" dirty="0" err="1" smtClean="0"/>
              <a:t>MyPath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 smtClean="0"/>
              <a:t>Офелия Вайнблат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406400"/>
            <a:ext cx="12890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3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  <a:tab pos="700088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                                  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  <a:tab pos="700088" algn="l"/>
              </a:tabLst>
            </a:pP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№: 2021-DE02-KA220-VET-000030549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108364" y="5791200"/>
            <a:ext cx="10501745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Този </a:t>
            </a:r>
            <a:r>
              <a:rPr lang="en-GB" sz="1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 е финансиран с подкрепата на Европейската комисия. Настоящата публикация отразява единствено възгледите на автора и Комисията не носи отговорност за използването на съдържащата се в нея информация</a:t>
            </a:r>
            <a:r>
              <a:rPr lang="en-GB" sz="1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9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41" y="6094790"/>
            <a:ext cx="1987468" cy="4206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86" y="6204527"/>
            <a:ext cx="90228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Преодоляване на всеки </a:t>
            </a:r>
            <a:r>
              <a:rPr lang="en-US" dirty="0"/>
              <a:t>идентифициран пропуск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95400" y="2556932"/>
            <a:ext cx="10083799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Специфични </a:t>
            </a:r>
            <a:r>
              <a:rPr lang="en-US" dirty="0"/>
              <a:t>умения, напр. </a:t>
            </a:r>
            <a:r>
              <a:rPr lang="en-US" dirty="0" smtClean="0"/>
              <a:t>цифрови или езикови </a:t>
            </a:r>
            <a:r>
              <a:rPr lang="en-US" dirty="0"/>
              <a:t>умения.</a:t>
            </a:r>
          </a:p>
          <a:p>
            <a:r>
              <a:rPr lang="en-US" dirty="0"/>
              <a:t>Потенциални наставници, </a:t>
            </a:r>
            <a:r>
              <a:rPr lang="en-US" dirty="0" smtClean="0"/>
              <a:t>които </a:t>
            </a:r>
            <a:r>
              <a:rPr lang="en-US" dirty="0"/>
              <a:t>могат да </a:t>
            </a:r>
            <a:r>
              <a:rPr lang="en-US" dirty="0" smtClean="0"/>
              <a:t>насочват.</a:t>
            </a:r>
          </a:p>
          <a:p>
            <a:r>
              <a:rPr lang="en-US" dirty="0"/>
              <a:t>Местни немски институции или организации, които предлагат допълнителни курсове.</a:t>
            </a:r>
          </a:p>
          <a:p>
            <a:r>
              <a:rPr lang="en-US" dirty="0" smtClean="0"/>
              <a:t>Местни центрове, които </a:t>
            </a:r>
            <a:r>
              <a:rPr lang="en-US" dirty="0"/>
              <a:t>могат да предоставят обучение на работното място или възможности за стаж.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4304"/>
          </a:xfrm>
        </p:spPr>
        <p:txBody>
          <a:bodyPr>
            <a:normAutofit fontScale="90000"/>
          </a:bodyPr>
          <a:lstStyle/>
          <a:p>
            <a:r>
              <a:rPr lang="en-US" dirty="0"/>
              <a:t>Блок 3 - Модели за емоционална </a:t>
            </a:r>
            <a:r>
              <a:rPr lang="en-US" dirty="0" smtClean="0"/>
              <a:t>интелигентност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5447" y="2660073"/>
            <a:ext cx="4612825" cy="212048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Значението на емоционалната интелигентност на работното място</a:t>
            </a:r>
          </a:p>
          <a:p>
            <a:r>
              <a:rPr lang="en-US" dirty="0"/>
              <a:t>Разпознаване на емоционалните фактори и реакции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80364" y="2660073"/>
            <a:ext cx="5689601" cy="3555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Групови дейности за практикуване на емпатия и ефективна комуникация</a:t>
            </a:r>
          </a:p>
          <a:p>
            <a:pPr lvl="1"/>
            <a:r>
              <a:rPr lang="en-US" dirty="0" smtClean="0"/>
              <a:t>Споделяне на лична история</a:t>
            </a:r>
          </a:p>
          <a:p>
            <a:pPr lvl="1"/>
            <a:r>
              <a:rPr lang="en-US" dirty="0" smtClean="0"/>
              <a:t>Разширяване на емоционалния речник </a:t>
            </a:r>
          </a:p>
          <a:p>
            <a:pPr lvl="1"/>
            <a:r>
              <a:rPr lang="en-US" dirty="0" smtClean="0"/>
              <a:t>Разходка за съпричастност </a:t>
            </a:r>
          </a:p>
          <a:p>
            <a:r>
              <a:rPr lang="en-US" dirty="0" smtClean="0"/>
              <a:t>Упражнения за самоосъзнаване и саморегулация</a:t>
            </a:r>
          </a:p>
          <a:p>
            <a:pPr lvl="1"/>
            <a:r>
              <a:rPr lang="en-US" dirty="0" smtClean="0"/>
              <a:t>Управление на стреса, например медитация с отчитане на културните особености, мултикултурни и приобщаващи упражнения за релаксация.</a:t>
            </a:r>
          </a:p>
          <a:p>
            <a:pPr lvl="1"/>
            <a:r>
              <a:rPr lang="en-US" dirty="0" smtClean="0"/>
              <a:t>Ролеви </a:t>
            </a:r>
            <a:r>
              <a:rPr lang="en-US" dirty="0"/>
              <a:t>игри</a:t>
            </a:r>
            <a:endParaRPr lang="en-US" dirty="0" smtClean="0"/>
          </a:p>
          <a:p>
            <a:pPr lvl="1"/>
            <a:r>
              <a:rPr lang="en-US" dirty="0" smtClean="0"/>
              <a:t>Личен </a:t>
            </a:r>
            <a:r>
              <a:rPr lang="en-US" dirty="0"/>
              <a:t>план за развитие на ЕИ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35447" y="1736437"/>
            <a:ext cx="10129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Цел: Целта: Да се даде възможност на участниците да разбират и управляват емоциите си, като им се помогне да общуват ефективно и да изграждат силни професионални взаимоотношения.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32796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5068"/>
          </a:xfrm>
        </p:spPr>
        <p:txBody>
          <a:bodyPr>
            <a:normAutofit fontScale="90000"/>
          </a:bodyPr>
          <a:lstStyle/>
          <a:p>
            <a:r>
              <a:rPr lang="de-DE" dirty="0"/>
              <a:t>Работа с емоционалния лабиринт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1110673" y="1815715"/>
            <a:ext cx="4718304" cy="576262"/>
          </a:xfrm>
        </p:spPr>
        <p:txBody>
          <a:bodyPr/>
          <a:lstStyle/>
          <a:p>
            <a:r>
              <a:rPr lang="de-DE" dirty="0"/>
              <a:t>Емоционални </a:t>
            </a:r>
            <a:r>
              <a:rPr lang="de-DE" dirty="0" smtClean="0"/>
              <a:t>сценарии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591128" y="2559772"/>
            <a:ext cx="6742545" cy="34084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Лейла </a:t>
            </a:r>
            <a:r>
              <a:rPr lang="en-US" dirty="0"/>
              <a:t>се чувства изолирана по време на почивките си, </a:t>
            </a:r>
            <a:r>
              <a:rPr lang="en-US" dirty="0" smtClean="0"/>
              <a:t>тъй като </a:t>
            </a:r>
            <a:r>
              <a:rPr lang="en-US" dirty="0"/>
              <a:t>колегите ѝ </a:t>
            </a:r>
            <a:r>
              <a:rPr lang="en-US" dirty="0" smtClean="0"/>
              <a:t>говорят </a:t>
            </a:r>
            <a:r>
              <a:rPr lang="en-US" dirty="0"/>
              <a:t>на </a:t>
            </a:r>
            <a:r>
              <a:rPr lang="en-US" dirty="0" smtClean="0"/>
              <a:t>GE, </a:t>
            </a:r>
            <a:r>
              <a:rPr lang="en-US" dirty="0"/>
              <a:t>а тя се опитва да се включи в разговора.</a:t>
            </a:r>
          </a:p>
          <a:p>
            <a:r>
              <a:rPr lang="en-US" dirty="0"/>
              <a:t>Пациент отказва </a:t>
            </a:r>
            <a:r>
              <a:rPr lang="en-US" dirty="0"/>
              <a:t>помощта </a:t>
            </a:r>
            <a:r>
              <a:rPr lang="en-US" dirty="0" smtClean="0"/>
              <a:t>ѝ </a:t>
            </a:r>
            <a:r>
              <a:rPr lang="en-US" dirty="0"/>
              <a:t>заради мигрантския ѝ произход.</a:t>
            </a:r>
          </a:p>
          <a:p>
            <a:r>
              <a:rPr lang="en-US" dirty="0" smtClean="0"/>
              <a:t>Тя се сблъсква със </a:t>
            </a:r>
            <a:r>
              <a:rPr lang="en-US" dirty="0"/>
              <a:t>стресова ситуация, в която състоянието на пациент се влошава бързо и тя трябва да общува с немскоговорящ лекар.</a:t>
            </a:r>
          </a:p>
          <a:p>
            <a:r>
              <a:rPr lang="en-US" dirty="0"/>
              <a:t>Колега прави непринудена, но нечувствителна към културата шега.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7204364" y="1815715"/>
            <a:ext cx="3426757" cy="576262"/>
          </a:xfrm>
        </p:spPr>
        <p:txBody>
          <a:bodyPr/>
          <a:lstStyle/>
          <a:p>
            <a:r>
              <a:rPr lang="en-US" dirty="0" smtClean="0"/>
              <a:t>Реакции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4"/>
          </p:nvPr>
        </p:nvSpPr>
        <p:spPr>
          <a:xfrm>
            <a:off x="7333673" y="2559770"/>
            <a:ext cx="4017818" cy="32406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Защитничество</a:t>
            </a:r>
            <a:endParaRPr lang="en-US" dirty="0"/>
          </a:p>
          <a:p>
            <a:r>
              <a:rPr lang="en-US" dirty="0"/>
              <a:t>Търсене на разяснения</a:t>
            </a:r>
          </a:p>
          <a:p>
            <a:r>
              <a:rPr lang="en-US" dirty="0"/>
              <a:t>Избягване</a:t>
            </a:r>
          </a:p>
          <a:p>
            <a:r>
              <a:rPr lang="en-US" dirty="0"/>
              <a:t>Искане на подкрепа</a:t>
            </a:r>
          </a:p>
          <a:p>
            <a:r>
              <a:rPr lang="en-US" dirty="0"/>
              <a:t>Отделяне на време за дишане </a:t>
            </a:r>
            <a:r>
              <a:rPr lang="en-US" dirty="0" smtClean="0"/>
              <a:t>и </a:t>
            </a:r>
            <a:r>
              <a:rPr lang="en-US" dirty="0"/>
              <a:t>обработка</a:t>
            </a:r>
          </a:p>
          <a:p>
            <a:r>
              <a:rPr lang="en-US" dirty="0"/>
              <a:t>Спокойно изразяване на чувствата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6784" y="632352"/>
            <a:ext cx="10102271" cy="1030193"/>
          </a:xfrm>
        </p:spPr>
        <p:txBody>
          <a:bodyPr>
            <a:normAutofit fontScale="90000"/>
          </a:bodyPr>
          <a:lstStyle/>
          <a:p>
            <a:r>
              <a:rPr lang="en-US" dirty="0"/>
              <a:t>Блок 4 - Развиване/подобряване на познавателните </a:t>
            </a:r>
            <a:r>
              <a:rPr lang="en-US" dirty="0" smtClean="0"/>
              <a:t>умения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5164" y="2650836"/>
            <a:ext cx="4211781" cy="26693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Преглед на </a:t>
            </a:r>
            <a:r>
              <a:rPr lang="en-US" dirty="0"/>
              <a:t>основните когнитивни умения за съвременните работни места</a:t>
            </a:r>
          </a:p>
          <a:p>
            <a:r>
              <a:rPr lang="en-US" dirty="0"/>
              <a:t>Връзката между когнитивните умения и трудовото </a:t>
            </a:r>
            <a:r>
              <a:rPr lang="en-US" dirty="0" smtClean="0"/>
              <a:t>представяне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7164" y="2650836"/>
            <a:ext cx="5902037" cy="30433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Упражнения за решаване на проблеми и интерактивни </a:t>
            </a:r>
            <a:r>
              <a:rPr lang="en-US" dirty="0"/>
              <a:t>дейности за усъвършенстване на критичното мислене и </a:t>
            </a:r>
            <a:r>
              <a:rPr lang="en-US" dirty="0" smtClean="0"/>
              <a:t>уменията за </a:t>
            </a:r>
            <a:r>
              <a:rPr lang="en-US" dirty="0"/>
              <a:t>вземане на решения</a:t>
            </a:r>
          </a:p>
          <a:p>
            <a:pPr lvl="1"/>
            <a:r>
              <a:rPr lang="en-US" dirty="0"/>
              <a:t>Звукова история за подобряване на слуховата обработка.</a:t>
            </a:r>
          </a:p>
          <a:p>
            <a:pPr lvl="1"/>
            <a:r>
              <a:rPr lang="en-US" dirty="0"/>
              <a:t>Верига за </a:t>
            </a:r>
            <a:r>
              <a:rPr lang="en-US" dirty="0" smtClean="0"/>
              <a:t>памет </a:t>
            </a:r>
            <a:r>
              <a:rPr lang="en-US" dirty="0"/>
              <a:t>за подобряване на работната и дългосрочната памет.</a:t>
            </a:r>
          </a:p>
          <a:p>
            <a:pPr lvl="1"/>
            <a:r>
              <a:rPr lang="en-US" dirty="0"/>
              <a:t>Логически пъзели за насърчаване на логическото мислене.</a:t>
            </a:r>
          </a:p>
          <a:p>
            <a:pPr lvl="1"/>
            <a:r>
              <a:rPr lang="en-US" dirty="0"/>
              <a:t>Кутия с проблеми за практикуване на решаване на проблеми.</a:t>
            </a:r>
          </a:p>
          <a:p>
            <a:pPr lvl="1"/>
            <a:r>
              <a:rPr lang="en-US" dirty="0" smtClean="0"/>
              <a:t> Творческа скулптура за </a:t>
            </a:r>
            <a:r>
              <a:rPr lang="en-US" dirty="0"/>
              <a:t>стимулиране на когнитивната креативност.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36073" y="1736788"/>
            <a:ext cx="965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Цел: Подобряване на когнитивните способности на участниците, като ги направи по-гъвкави мислители и решаващи проблеми.</a:t>
            </a:r>
          </a:p>
        </p:txBody>
      </p:sp>
    </p:spTree>
    <p:extLst>
      <p:ext uri="{BB962C8B-B14F-4D97-AF65-F5344CB8AC3E}">
        <p14:creationId xmlns:p14="http://schemas.microsoft.com/office/powerpoint/2010/main" val="28762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173018" y="2557463"/>
            <a:ext cx="8428182" cy="331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err="1" smtClean="0"/>
              <a:t>Благодаря </a:t>
            </a:r>
            <a:r>
              <a:rPr lang="de-DE" sz="4000" dirty="0" err="1" smtClean="0"/>
              <a:t>ви</a:t>
            </a:r>
            <a:r>
              <a:rPr lang="de-DE" sz="4000" dirty="0" smtClean="0"/>
              <a:t>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97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Въведение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Жените с </a:t>
            </a:r>
            <a:r>
              <a:rPr lang="en-US" dirty="0"/>
              <a:t>мигрантски, бежански и етнически малцинствен произход са изправени пред уникални предизвикателства при интеграцията и на пазара на труда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Предназначение на </a:t>
            </a:r>
            <a:r>
              <a:rPr lang="en-US" dirty="0" smtClean="0"/>
              <a:t>комплекта: </a:t>
            </a:r>
            <a:r>
              <a:rPr lang="en-US" dirty="0"/>
              <a:t>Предоставяне на иновативни методи за обучение на тези жени, за да им се даде възможност за успех.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9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3573" cy="477213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Преглед </a:t>
            </a:r>
            <a:r>
              <a:rPr lang="de-DE" dirty="0" err="1" smtClean="0"/>
              <a:t>на </a:t>
            </a:r>
            <a:r>
              <a:rPr lang="de-DE" dirty="0" smtClean="0"/>
              <a:t>комплекта за обучение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21509" y="1825193"/>
            <a:ext cx="4718304" cy="576262"/>
          </a:xfrm>
        </p:spPr>
        <p:txBody>
          <a:bodyPr/>
          <a:lstStyle/>
          <a:p>
            <a:r>
              <a:rPr lang="en-US" dirty="0" smtClean="0"/>
              <a:t>4-те блока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932873" y="2716789"/>
            <a:ext cx="4913745" cy="3083648"/>
          </a:xfrm>
        </p:spPr>
        <p:txBody>
          <a:bodyPr>
            <a:normAutofit/>
          </a:bodyPr>
          <a:lstStyle/>
          <a:p>
            <a:r>
              <a:rPr lang="en-US" dirty="0" smtClean="0"/>
              <a:t>Модели за </a:t>
            </a:r>
            <a:r>
              <a:rPr lang="en-US" dirty="0"/>
              <a:t>развитие на кариерата</a:t>
            </a:r>
          </a:p>
          <a:p>
            <a:r>
              <a:rPr lang="en-US" dirty="0"/>
              <a:t>Умения и компетенции, свързани с пазара на труда</a:t>
            </a:r>
          </a:p>
          <a:p>
            <a:r>
              <a:rPr lang="en-US" dirty="0"/>
              <a:t>Модели за емоционална интелигентност</a:t>
            </a:r>
          </a:p>
          <a:p>
            <a:r>
              <a:rPr lang="en-US" dirty="0"/>
              <a:t>Развиване/подобряване на когнитивните умения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7187" y="1568115"/>
            <a:ext cx="4829074" cy="8333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Инструменти за </a:t>
            </a:r>
            <a:r>
              <a:rPr lang="en-US" dirty="0" smtClean="0"/>
              <a:t>оценка </a:t>
            </a:r>
            <a:r>
              <a:rPr lang="en-US" dirty="0"/>
              <a:t>и контролни списъци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7187" y="2716789"/>
            <a:ext cx="5208121" cy="3185247"/>
          </a:xfrm>
        </p:spPr>
        <p:txBody>
          <a:bodyPr>
            <a:normAutofit/>
          </a:bodyPr>
          <a:lstStyle/>
          <a:p>
            <a:r>
              <a:rPr lang="en-US" dirty="0" smtClean="0"/>
              <a:t>Оценява </a:t>
            </a:r>
            <a:r>
              <a:rPr lang="en-US" dirty="0"/>
              <a:t>опита, квалификацията и очакванията на участниците.</a:t>
            </a:r>
          </a:p>
          <a:p>
            <a:r>
              <a:rPr lang="en-US" dirty="0"/>
              <a:t>Позволява на обучителите да персонализират обучението според индивидуалните нужди.</a:t>
            </a:r>
          </a:p>
          <a:p>
            <a:r>
              <a:rPr lang="en-US" dirty="0" smtClean="0"/>
              <a:t>Проследява напредъка </a:t>
            </a:r>
            <a:r>
              <a:rPr lang="en-US" dirty="0"/>
              <a:t>и осигурява цялостно покритие на обучението.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Блок </a:t>
            </a:r>
            <a:r>
              <a:rPr lang="en-US" dirty="0"/>
              <a:t>1 - Модели за </a:t>
            </a:r>
            <a:r>
              <a:rPr lang="en-US" dirty="0" smtClean="0"/>
              <a:t>развитие на </a:t>
            </a:r>
            <a:r>
              <a:rPr lang="en-US" dirty="0"/>
              <a:t>кариерата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6073" y="3583709"/>
            <a:ext cx="4645891" cy="14593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Парадигми за </a:t>
            </a:r>
            <a:r>
              <a:rPr lang="en-US" dirty="0"/>
              <a:t>професионално развитие</a:t>
            </a:r>
          </a:p>
          <a:p>
            <a:r>
              <a:rPr lang="en-US" dirty="0"/>
              <a:t>Анализ на пазарите на труда и подходящи професии въз основа на </a:t>
            </a:r>
            <a:r>
              <a:rPr lang="en-US" dirty="0" smtClean="0"/>
              <a:t>квалификацията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416223" y="3583709"/>
            <a:ext cx="4685886" cy="1413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Упражнения за изграждане на увереност</a:t>
            </a:r>
          </a:p>
          <a:p>
            <a:r>
              <a:rPr lang="en-US" dirty="0"/>
              <a:t>Ролеви сценарии за кариера в реалния свят</a:t>
            </a:r>
            <a:endParaRPr lang="de-DE" dirty="0"/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62182" y="2565508"/>
            <a:ext cx="10104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Цел: Целта: </a:t>
            </a:r>
            <a:r>
              <a:rPr lang="en-US" sz="2000" dirty="0"/>
              <a:t>Участниците да разполагат със стратегии и модели за ориентиране и постигане на успех в професионалния си път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Предизвикателства в </a:t>
            </a:r>
            <a:r>
              <a:rPr lang="de-DE" dirty="0" err="1" smtClean="0"/>
              <a:t>грижите за деца </a:t>
            </a:r>
            <a:r>
              <a:rPr lang="de-DE" dirty="0" smtClean="0"/>
              <a:t>и потенциални решения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295400" y="2556932"/>
            <a:ext cx="9972963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Лейла </a:t>
            </a:r>
            <a:r>
              <a:rPr lang="en-US" dirty="0"/>
              <a:t>е мигрантка от Турция, която наскоро се е преместила в Германия. Тя има професионално образование, отговарящо на нива 3-5 от </a:t>
            </a:r>
            <a:r>
              <a:rPr lang="en-US" dirty="0" smtClean="0"/>
              <a:t>ЕКР.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Въпреки това </a:t>
            </a:r>
            <a:r>
              <a:rPr lang="en-US" dirty="0"/>
              <a:t>тя е изправена пред сериозно предизвикателство: да намери надеждни и достъпни детски грижи за тригодишния си син, особено като се имат предвид културните различия и непознаването на германската система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Правителствени </a:t>
            </a:r>
            <a:r>
              <a:rPr lang="en-US" dirty="0" smtClean="0"/>
              <a:t>програми, инициативи на общността, </a:t>
            </a:r>
            <a:r>
              <a:rPr lang="en-US" dirty="0" smtClean="0"/>
              <a:t>разпоредби за </a:t>
            </a:r>
            <a:r>
              <a:rPr lang="en-US" dirty="0"/>
              <a:t>работното място и </a:t>
            </a:r>
            <a:r>
              <a:rPr lang="en-US" dirty="0"/>
              <a:t>др.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7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Път към </a:t>
            </a:r>
            <a:r>
              <a:rPr lang="de-DE" dirty="0" smtClean="0"/>
              <a:t>решение</a:t>
            </a:r>
            <a:r>
              <a:rPr lang="de-DE" dirty="0"/>
              <a:t> на </a:t>
            </a:r>
            <a:r>
              <a:rPr lang="de-DE" dirty="0" smtClean="0"/>
              <a:t>проблема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err="1"/>
              <a:t>Повишаване на </a:t>
            </a:r>
            <a:r>
              <a:rPr lang="de-DE" sz="2400" dirty="0" err="1" smtClean="0"/>
              <a:t>осведомеността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Онлайн </a:t>
            </a:r>
            <a:r>
              <a:rPr lang="de-DE" dirty="0" err="1"/>
              <a:t>платформи </a:t>
            </a:r>
            <a:r>
              <a:rPr lang="de-DE" dirty="0"/>
              <a:t>и приложения</a:t>
            </a:r>
          </a:p>
          <a:p>
            <a:r>
              <a:rPr lang="en-US" dirty="0"/>
              <a:t>Езиково </a:t>
            </a:r>
            <a:r>
              <a:rPr lang="en-US" dirty="0" smtClean="0"/>
              <a:t>и/или </a:t>
            </a:r>
            <a:r>
              <a:rPr lang="en-US" dirty="0"/>
              <a:t>културно </a:t>
            </a:r>
            <a:r>
              <a:rPr lang="en-US" dirty="0" smtClean="0"/>
              <a:t>обучение</a:t>
            </a:r>
            <a:endParaRPr lang="en-US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Модели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Обществени </a:t>
            </a:r>
            <a:r>
              <a:rPr lang="de-DE" dirty="0" err="1"/>
              <a:t>детски </a:t>
            </a:r>
            <a:r>
              <a:rPr lang="de-DE" dirty="0" err="1"/>
              <a:t>заведения </a:t>
            </a:r>
            <a:r>
              <a:rPr lang="de-DE" dirty="0"/>
              <a:t>(Kitas)</a:t>
            </a:r>
          </a:p>
          <a:p>
            <a:r>
              <a:rPr lang="de-DE" dirty="0"/>
              <a:t>Tagesmutter (Ден на </a:t>
            </a:r>
            <a:r>
              <a:rPr lang="de-DE" dirty="0" err="1"/>
              <a:t>майките</a:t>
            </a:r>
            <a:r>
              <a:rPr lang="de-DE" dirty="0"/>
              <a:t>)</a:t>
            </a:r>
          </a:p>
          <a:p>
            <a:r>
              <a:rPr lang="de-DE" dirty="0"/>
              <a:t>Гъвкави условия на труд</a:t>
            </a:r>
          </a:p>
          <a:p>
            <a:r>
              <a:rPr lang="de-DE" dirty="0"/>
              <a:t>Групи за интеграция и подкрепа</a:t>
            </a:r>
          </a:p>
          <a:p>
            <a:r>
              <a:rPr lang="de-DE" dirty="0"/>
              <a:t>Ваучери за </a:t>
            </a:r>
            <a:r>
              <a:rPr lang="de-DE" dirty="0" err="1"/>
              <a:t>грижи за деца </a:t>
            </a:r>
            <a:r>
              <a:rPr lang="de-DE" dirty="0" err="1"/>
              <a:t>или </a:t>
            </a:r>
            <a:r>
              <a:rPr lang="de-DE" dirty="0"/>
              <a:t>финансова подкрепа</a:t>
            </a:r>
          </a:p>
          <a:p>
            <a:r>
              <a:rPr lang="en-US" dirty="0"/>
              <a:t>Мрежи за страната Home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Блок 2 - </a:t>
            </a:r>
            <a:r>
              <a:rPr lang="en-US" dirty="0"/>
              <a:t>Умения и компетенции, свързани с пазара на </a:t>
            </a:r>
            <a:r>
              <a:rPr lang="en-US" dirty="0" err="1"/>
              <a:t>труда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8448" y="3823854"/>
            <a:ext cx="4511225" cy="2046593"/>
          </a:xfrm>
        </p:spPr>
        <p:txBody>
          <a:bodyPr>
            <a:normAutofit/>
          </a:bodyPr>
          <a:lstStyle/>
          <a:p>
            <a:r>
              <a:rPr lang="en-US" dirty="0" smtClean="0"/>
              <a:t>да разберете </a:t>
            </a:r>
            <a:r>
              <a:rPr lang="en-US" dirty="0"/>
              <a:t>изискванията и тенденциите на пазара на труда в ЕС</a:t>
            </a:r>
          </a:p>
          <a:p>
            <a:r>
              <a:rPr lang="en-US" dirty="0" smtClean="0"/>
              <a:t>Меки умения и компетенции на </a:t>
            </a:r>
            <a:r>
              <a:rPr lang="en-US" dirty="0"/>
              <a:t>днешния </a:t>
            </a:r>
            <a:r>
              <a:rPr lang="en-US" dirty="0" smtClean="0"/>
              <a:t>пазар на </a:t>
            </a:r>
            <a:r>
              <a:rPr lang="en-US" dirty="0"/>
              <a:t>труда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14836" y="3823854"/>
            <a:ext cx="4184812" cy="2046594"/>
          </a:xfrm>
        </p:spPr>
        <p:txBody>
          <a:bodyPr>
            <a:normAutofit/>
          </a:bodyPr>
          <a:lstStyle/>
          <a:p>
            <a:r>
              <a:rPr lang="en-US" dirty="0"/>
              <a:t>Симулирани сценарии на пазара на труда</a:t>
            </a:r>
          </a:p>
          <a:p>
            <a:r>
              <a:rPr lang="en-US" dirty="0"/>
              <a:t>Семинари за цифрови умения и инструменти, свързани с работните роли</a:t>
            </a:r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22400" y="2761674"/>
            <a:ext cx="10012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Цел: </a:t>
            </a:r>
            <a:r>
              <a:rPr lang="en-US" sz="2000" dirty="0" smtClean="0"/>
              <a:t>Ключови </a:t>
            </a:r>
            <a:r>
              <a:rPr lang="en-US" sz="2000" dirty="0"/>
              <a:t>умения и знания, необходими за успех на съвременния пазар на труда.</a:t>
            </a:r>
          </a:p>
        </p:txBody>
      </p:sp>
    </p:spTree>
    <p:extLst>
      <p:ext uri="{BB962C8B-B14F-4D97-AF65-F5344CB8AC3E}">
        <p14:creationId xmlns:p14="http://schemas.microsoft.com/office/powerpoint/2010/main" val="3343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Път към професионална интеграция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Лейла, </a:t>
            </a:r>
            <a:r>
              <a:rPr lang="en-US" dirty="0"/>
              <a:t>32-годишна жена от Сирия, е преминала професионално обучение </a:t>
            </a:r>
            <a:r>
              <a:rPr lang="en-US" dirty="0" smtClean="0"/>
              <a:t>като </a:t>
            </a:r>
            <a:r>
              <a:rPr lang="en-US" dirty="0" smtClean="0"/>
              <a:t>медицинска сестра в Сирия, ЕКР 4. </a:t>
            </a:r>
            <a:r>
              <a:rPr lang="en-US" dirty="0"/>
              <a:t>След като се премества в Германия заедно с децата си, </a:t>
            </a:r>
            <a:r>
              <a:rPr lang="en-US" dirty="0" smtClean="0"/>
              <a:t>тя </a:t>
            </a:r>
            <a:r>
              <a:rPr lang="en-US" dirty="0"/>
              <a:t>се стреми да продължи кариерата си като </a:t>
            </a:r>
            <a:r>
              <a:rPr lang="en-US" dirty="0" smtClean="0"/>
              <a:t>медицинска сестра.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294" y="587664"/>
            <a:ext cx="9248233" cy="75160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Анализ на </a:t>
            </a:r>
            <a:r>
              <a:rPr lang="de-DE" dirty="0"/>
              <a:t>недостига на </a:t>
            </a:r>
            <a:r>
              <a:rPr lang="de-DE" dirty="0" err="1"/>
              <a:t>умения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803564" y="1821223"/>
            <a:ext cx="5260616" cy="576262"/>
          </a:xfrm>
        </p:spPr>
        <p:txBody>
          <a:bodyPr/>
          <a:lstStyle/>
          <a:p>
            <a:r>
              <a:rPr lang="en-US" sz="2000" b="1" dirty="0"/>
              <a:t>Настоящите умения на Лена (въз основа на сирийското </a:t>
            </a:r>
            <a:r>
              <a:rPr lang="en-US" sz="2000" b="1" dirty="0" smtClean="0"/>
              <a:t>ПОО)</a:t>
            </a:r>
            <a:endParaRPr lang="de-DE" sz="2000" b="1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893294" y="2586182"/>
            <a:ext cx="4731651" cy="3500581"/>
          </a:xfrm>
        </p:spPr>
        <p:txBody>
          <a:bodyPr>
            <a:noAutofit/>
          </a:bodyPr>
          <a:lstStyle/>
          <a:p>
            <a:r>
              <a:rPr lang="en-US" sz="1600" dirty="0"/>
              <a:t>Основни грижи за раните</a:t>
            </a:r>
          </a:p>
          <a:p>
            <a:r>
              <a:rPr lang="en-US" sz="1600" dirty="0"/>
              <a:t>Прилагане на перорални и инжекционни лекарства</a:t>
            </a:r>
          </a:p>
          <a:p>
            <a:r>
              <a:rPr lang="en-US" sz="1600" dirty="0"/>
              <a:t>Ръчно наблюдение на жизнените показатели</a:t>
            </a:r>
          </a:p>
          <a:p>
            <a:r>
              <a:rPr lang="en-US" sz="1600" dirty="0"/>
              <a:t>Документиране на информация за пациента на арабски език</a:t>
            </a:r>
          </a:p>
          <a:p>
            <a:r>
              <a:rPr lang="en-US" sz="1600" dirty="0"/>
              <a:t>Общуване с пациенти и семейства на арабски език</a:t>
            </a:r>
          </a:p>
          <a:p>
            <a:r>
              <a:rPr lang="en-US" sz="1600" dirty="0"/>
              <a:t>Основни познания за често срещани заболявания и лечения</a:t>
            </a:r>
          </a:p>
          <a:p>
            <a:r>
              <a:rPr lang="en-US" sz="1600" dirty="0"/>
              <a:t>Работа в среда с висок стрес</a:t>
            </a:r>
          </a:p>
          <a:p>
            <a:r>
              <a:rPr lang="en-US" sz="1600" dirty="0"/>
              <a:t>Основни процедури за оказване на първа помощ</a:t>
            </a:r>
            <a:endParaRPr lang="de-DE" sz="16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354618" y="1821223"/>
            <a:ext cx="4932219" cy="600364"/>
          </a:xfrm>
        </p:spPr>
        <p:txBody>
          <a:bodyPr/>
          <a:lstStyle/>
          <a:p>
            <a:r>
              <a:rPr lang="en-US" sz="2000" b="1" dirty="0"/>
              <a:t>Необходими умения за немските медицински сестри</a:t>
            </a:r>
            <a:endParaRPr lang="de-DE" sz="2000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5818909" y="2484582"/>
            <a:ext cx="5643418" cy="360218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Усъвършенствана грижа за рани и стерилни процедури</a:t>
            </a:r>
          </a:p>
          <a:p>
            <a:r>
              <a:rPr lang="en-US" sz="1600" dirty="0">
                <a:solidFill>
                  <a:schemeClr val="tx1"/>
                </a:solidFill>
              </a:rPr>
              <a:t>Прилагане на широк спектър от лекарства, включително интравенозни лекарства</a:t>
            </a:r>
          </a:p>
          <a:p>
            <a:r>
              <a:rPr lang="en-US" sz="1600" dirty="0"/>
              <a:t>Използване на цифрови устройства за наблюдение на жизнените показатели</a:t>
            </a:r>
          </a:p>
          <a:p>
            <a:r>
              <a:rPr lang="en-US" sz="1600" dirty="0"/>
              <a:t>Документиране на информация за пациента на немски език с помощта на медицински софтуер</a:t>
            </a:r>
          </a:p>
          <a:p>
            <a:r>
              <a:rPr lang="en-US" sz="1600" dirty="0"/>
              <a:t>Общуване с пациенти, семейства и колеги на немски език</a:t>
            </a:r>
          </a:p>
          <a:p>
            <a:r>
              <a:rPr lang="en-US" sz="1600" dirty="0"/>
              <a:t>Познаване на европейските стандарти и протоколи в областта на здравеопазването</a:t>
            </a:r>
          </a:p>
          <a:p>
            <a:r>
              <a:rPr lang="en-US" sz="1600" dirty="0"/>
              <a:t>Работа в мултидисциплинарен екип</a:t>
            </a:r>
          </a:p>
          <a:p>
            <a:r>
              <a:rPr lang="en-US" sz="1600" dirty="0"/>
              <a:t>Усъвършенствани животоспасяващи процедури и протоколи</a:t>
            </a:r>
          </a:p>
          <a:p>
            <a:r>
              <a:rPr lang="en-US" sz="1600" dirty="0"/>
              <a:t>Спазване на германските закони за здравеопазване и разпоредби за поверителност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742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Organic</ap:Template>
  <ap:TotalTime>0</ap:TotalTime>
  <ap:Words>825</ap:Words>
  <ap:Application>Microsoft Office PowerPoint</ap:Application>
  <ap:PresentationFormat>Breitbild</ap:PresentationFormat>
  <ap:Paragraphs>113</ap:Paragraphs>
  <ap:Slides>14</ap:Slides>
  <ap:Notes>0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ap:HeadingPairs>
  <ap:TitlesOfParts>
    <vt:vector baseType="lpstr" size="21">
      <vt:lpstr>Arial</vt:lpstr>
      <vt:lpstr>Calibri</vt:lpstr>
      <vt:lpstr>Cambria</vt:lpstr>
      <vt:lpstr>Garamond</vt:lpstr>
      <vt:lpstr>Times New Roman</vt:lpstr>
      <vt:lpstr>Wingdings</vt:lpstr>
      <vt:lpstr>Organisch</vt:lpstr>
      <vt:lpstr>MyPath Training Kit</vt:lpstr>
      <vt:lpstr>Introduction</vt:lpstr>
      <vt:lpstr>Overview of the Training Kit</vt:lpstr>
      <vt:lpstr>Block 1 - Models for Career Developing</vt:lpstr>
      <vt:lpstr>Childcare Challenges and Potential Solutions</vt:lpstr>
      <vt:lpstr>Path to Problem Solution</vt:lpstr>
      <vt:lpstr>Block 2 - Labour Market Related Skills and Competences </vt:lpstr>
      <vt:lpstr>Path to Professional Integration</vt:lpstr>
      <vt:lpstr>Skill Gap Analysis</vt:lpstr>
      <vt:lpstr>Bridging each identified gap</vt:lpstr>
      <vt:lpstr>Block 3 - Models for Emotional Intelligence</vt:lpstr>
      <vt:lpstr>Handling Emotional Labyrinth</vt:lpstr>
      <vt:lpstr>Block 4 - Developing/Improving Cognitive Skills</vt:lpstr>
      <vt:lpstr>PowerPoint-Präsentation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PowerPoint-Präsentation</dc:title>
  <dc:creator>Ofelya Weinblat</dc:creator>
  <lastModifiedBy>Ofelya Weinblat</lastModifiedBy>
  <revision>23</revision>
  <dcterms:created xsi:type="dcterms:W3CDTF">2023-09-18T06:54:11.0000000Z</dcterms:created>
  <dcterms:modified xsi:type="dcterms:W3CDTF">2023-12-29T12:30:46.0000000Z</dcterms:modified>
  <keywords>, docId:A2F1820A770FF1D3DE360E67EEC44554</keywords>
</coreProperties>
</file>