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1" r:id="rId1"/>
  </p:sldMasterIdLst>
  <p:sldIdLst>
    <p:sldId id="256" r:id="rId2"/>
    <p:sldId id="257" r:id="rId3"/>
    <p:sldId id="258" r:id="rId4"/>
    <p:sldId id="259" r:id="rId5"/>
    <p:sldId id="264" r:id="rId6"/>
    <p:sldId id="265" r:id="rId7"/>
    <p:sldId id="260" r:id="rId8"/>
    <p:sldId id="266" r:id="rId9"/>
    <p:sldId id="269" r:id="rId10"/>
    <p:sldId id="261" r:id="rId11"/>
    <p:sldId id="270" r:id="rId12"/>
    <p:sldId id="262" r:id="rId13"/>
    <p:sldId id="272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3214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6149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0906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225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74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712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26220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306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7140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36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270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14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64726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12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00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2506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12/29/2023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428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7DE6118-2437-4B30-8E3C-4D2BE6020583}" type="datetimeFigureOut">
              <a:rPr lang="en-US" smtClean="0"/>
              <a:t>12/29/2023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E57DC2-970A-4B3E-BB1C-7A09969E49DF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02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  <p:sldLayoutId id="2147483743" r:id="rId12"/>
    <p:sldLayoutId id="2147483744" r:id="rId13"/>
    <p:sldLayoutId id="2147483745" r:id="rId14"/>
    <p:sldLayoutId id="2147483746" r:id="rId15"/>
    <p:sldLayoutId id="2147483747" r:id="rId16"/>
    <p:sldLayoutId id="214748374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MyPath</a:t>
            </a:r>
            <a:r>
              <a:rPr lang="de-DE" dirty="0" smtClean="0"/>
              <a:t>-Training Kit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de-DE" dirty="0" smtClean="0"/>
              <a:t>Ofelya Weinblat</a:t>
            </a:r>
            <a:endParaRPr lang="de-DE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1025" name="Grafik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28" y="406400"/>
            <a:ext cx="1289050" cy="5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10350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71488" algn="l"/>
                <a:tab pos="700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488" algn="l"/>
                <a:tab pos="700088" algn="l"/>
              </a:tabLst>
            </a:pPr>
            <a:r>
              <a:rPr kumimoji="0" lang="de-DE" altLang="de-DE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                                                           </a:t>
            </a:r>
            <a:endParaRPr kumimoji="0" lang="de-DE" altLang="de-DE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71488" algn="l"/>
                <a:tab pos="700088" algn="l"/>
              </a:tabLst>
            </a:pPr>
            <a:r>
              <a:rPr kumimoji="0" lang="de-DE" altLang="de-DE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Projekt Nr.: 2021-DE02-KA220-VET-000030549 </a:t>
            </a: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hteck 23"/>
          <p:cNvSpPr/>
          <p:nvPr/>
        </p:nvSpPr>
        <p:spPr>
          <a:xfrm>
            <a:off x="1108364" y="5791200"/>
            <a:ext cx="10501745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12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Dieses </a:t>
            </a:r>
            <a:r>
              <a:rPr lang="en-GB" sz="1200" dirty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Projekt wurde mit Unterstützung der Europäischen Kommission finanziert. Die Verantwortung für den Inhalt dieser Veröffentlichung trägt allein der Verfasser; die Kommission haftet nicht für die weitere Verwendung der darin enthaltenen Angaben</a:t>
            </a:r>
            <a:r>
              <a:rPr lang="en-GB" sz="1200" dirty="0" smtClean="0">
                <a:latin typeface="Calibri" panose="020F0502020204030204" pitchFamily="34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GB" sz="900" dirty="0">
              <a:effectLst/>
              <a:latin typeface="Calibri" panose="020F0502020204030204" pitchFamily="34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2641" y="6094790"/>
            <a:ext cx="1987468" cy="420660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966" y="6297167"/>
            <a:ext cx="902286" cy="31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3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54304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3 - Modelle für emotionale </a:t>
            </a:r>
            <a:r>
              <a:rPr lang="en-US" dirty="0" smtClean="0"/>
              <a:t>Intelligenz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5447" y="2660073"/>
            <a:ext cx="4612825" cy="21204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Die </a:t>
            </a:r>
            <a:r>
              <a:rPr lang="en-US" dirty="0"/>
              <a:t>Bedeutung der emotionalen Intelligenz am Arbeitsplatz</a:t>
            </a:r>
          </a:p>
          <a:p>
            <a:r>
              <a:rPr lang="en-US" dirty="0"/>
              <a:t>Erkennen von emotionalen Auslösern und Reaktionen</a:t>
            </a:r>
          </a:p>
          <a:p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80364" y="2660073"/>
            <a:ext cx="5689601" cy="35559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Gruppenaktivitäten zum Üben von Einfühlungsvermögen und effektiver Kommunikation</a:t>
            </a:r>
          </a:p>
          <a:p>
            <a:pPr lvl="1"/>
            <a:r>
              <a:rPr lang="en-US" dirty="0" smtClean="0"/>
              <a:t>Persönliche Geschichte teilen</a:t>
            </a:r>
          </a:p>
          <a:p>
            <a:pPr lvl="1"/>
            <a:r>
              <a:rPr lang="en-US" dirty="0" smtClean="0"/>
              <a:t>Erweiterung des emotionalen Wortschatzes </a:t>
            </a:r>
          </a:p>
          <a:p>
            <a:pPr lvl="1"/>
            <a:r>
              <a:rPr lang="en-US" dirty="0" smtClean="0"/>
              <a:t>Empathie-Spaziergang </a:t>
            </a:r>
          </a:p>
          <a:p>
            <a:r>
              <a:rPr lang="en-US" dirty="0" smtClean="0"/>
              <a:t>Übungen zur Selbstwahrnehmung und Selbstregulierung</a:t>
            </a:r>
          </a:p>
          <a:p>
            <a:pPr lvl="1"/>
            <a:r>
              <a:rPr lang="en-US" dirty="0" smtClean="0"/>
              <a:t>Stressmanagement wie kulturbewusste Meditation, multikulturelle und integrative Entspannungsübungen</a:t>
            </a:r>
          </a:p>
          <a:p>
            <a:pPr lvl="1"/>
            <a:r>
              <a:rPr lang="en-US" dirty="0"/>
              <a:t>Aktivität </a:t>
            </a:r>
            <a:r>
              <a:rPr lang="en-US" dirty="0" smtClean="0"/>
              <a:t>im Rollenspiel</a:t>
            </a:r>
          </a:p>
          <a:p>
            <a:pPr lvl="1"/>
            <a:r>
              <a:rPr lang="en-US" dirty="0" smtClean="0"/>
              <a:t>Ein persönlicher </a:t>
            </a:r>
            <a:r>
              <a:rPr lang="en-US" dirty="0"/>
              <a:t>EI-Entwicklungsplan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35447" y="1736437"/>
            <a:ext cx="101299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Zielsetzung: Die Teilnehmer sollen in die Lage versetzt werden, ihre Emotionen zu verstehen und zu bewältigen, damit sie effektiv kommunizieren und starke berufliche Beziehungen aufbauen können.</a:t>
            </a:r>
          </a:p>
        </p:txBody>
      </p:sp>
    </p:spTree>
    <p:extLst>
      <p:ext uri="{BB962C8B-B14F-4D97-AF65-F5344CB8AC3E}">
        <p14:creationId xmlns:p14="http://schemas.microsoft.com/office/powerpoint/2010/main" val="3279625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45068"/>
          </a:xfrm>
        </p:spPr>
        <p:txBody>
          <a:bodyPr>
            <a:normAutofit fontScale="90000"/>
          </a:bodyPr>
          <a:lstStyle/>
          <a:p>
            <a:r>
              <a:rPr lang="de-DE" dirty="0"/>
              <a:t>Umgang mit dem Gefühlslabyrinth</a:t>
            </a:r>
          </a:p>
        </p:txBody>
      </p:sp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>
            <a:off x="1110673" y="1815715"/>
            <a:ext cx="4718304" cy="576262"/>
          </a:xfrm>
        </p:spPr>
        <p:txBody>
          <a:bodyPr/>
          <a:lstStyle/>
          <a:p>
            <a:r>
              <a:rPr lang="de-DE" dirty="0"/>
              <a:t>Emotionale </a:t>
            </a:r>
            <a:r>
              <a:rPr lang="de-DE" dirty="0" smtClean="0"/>
              <a:t>Szenarien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591128" y="2559772"/>
            <a:ext cx="6742545" cy="3408458"/>
          </a:xfrm>
        </p:spPr>
        <p:txBody>
          <a:bodyPr>
            <a:normAutofit/>
          </a:bodyPr>
          <a:lstStyle/>
          <a:p>
            <a:r>
              <a:rPr lang="en-US" dirty="0" smtClean="0"/>
              <a:t>Leila </a:t>
            </a:r>
            <a:r>
              <a:rPr lang="en-US" dirty="0"/>
              <a:t>fühlt sich in ihren Pausen isoliert</a:t>
            </a:r>
            <a:r>
              <a:rPr lang="en-US" dirty="0" smtClean="0"/>
              <a:t>, da </a:t>
            </a:r>
            <a:r>
              <a:rPr lang="en-US" dirty="0"/>
              <a:t>ihre Kollegen in </a:t>
            </a:r>
            <a:r>
              <a:rPr lang="en-US" dirty="0" smtClean="0"/>
              <a:t>DE reden </a:t>
            </a:r>
            <a:r>
              <a:rPr lang="en-US" dirty="0"/>
              <a:t>und sie sich nur schwer in die Gespräche einbringen kann.</a:t>
            </a:r>
          </a:p>
          <a:p>
            <a:r>
              <a:rPr lang="en-US" dirty="0"/>
              <a:t>Eine Patientin lehnt </a:t>
            </a:r>
            <a:r>
              <a:rPr lang="en-US" dirty="0" smtClean="0"/>
              <a:t>ihre </a:t>
            </a:r>
            <a:r>
              <a:rPr lang="en-US" dirty="0"/>
              <a:t>Hilfe aufgrund ihres Migrationshintergrunds ab.</a:t>
            </a:r>
          </a:p>
          <a:p>
            <a:r>
              <a:rPr lang="en-US" dirty="0" err="1" smtClean="0"/>
              <a:t>Ein</a:t>
            </a:r>
            <a:r>
              <a:rPr lang="en-US" dirty="0" smtClean="0"/>
              <a:t> </a:t>
            </a:r>
            <a:r>
              <a:rPr lang="en-US" dirty="0"/>
              <a:t>Kollege macht einen beiläufigen, aber kulturell unsensiblen Witz.</a:t>
            </a:r>
            <a:endParaRPr lang="de-DE" dirty="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3"/>
          </p:nvPr>
        </p:nvSpPr>
        <p:spPr>
          <a:xfrm>
            <a:off x="7204364" y="1815715"/>
            <a:ext cx="3426757" cy="576262"/>
          </a:xfrm>
        </p:spPr>
        <p:txBody>
          <a:bodyPr/>
          <a:lstStyle/>
          <a:p>
            <a:r>
              <a:rPr lang="en-US" dirty="0" smtClean="0"/>
              <a:t>Reaktionen</a:t>
            </a:r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sz="quarter" idx="4"/>
          </p:nvPr>
        </p:nvSpPr>
        <p:spPr>
          <a:xfrm>
            <a:off x="7333673" y="2559770"/>
            <a:ext cx="4017818" cy="324066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Defensivität</a:t>
            </a:r>
            <a:endParaRPr lang="en-US" dirty="0"/>
          </a:p>
          <a:p>
            <a:r>
              <a:rPr lang="en-US" dirty="0"/>
              <a:t>Klärung angestrebt</a:t>
            </a:r>
          </a:p>
          <a:p>
            <a:r>
              <a:rPr lang="en-US" dirty="0"/>
              <a:t>Vermeidung</a:t>
            </a:r>
          </a:p>
          <a:p>
            <a:r>
              <a:rPr lang="en-US" dirty="0"/>
              <a:t>Bitten um Unterstützung</a:t>
            </a:r>
          </a:p>
          <a:p>
            <a:r>
              <a:rPr lang="en-US" dirty="0"/>
              <a:t>Einen Moment Zeit zum Durchatmen </a:t>
            </a:r>
            <a:r>
              <a:rPr lang="en-US" dirty="0" smtClean="0"/>
              <a:t>und </a:t>
            </a:r>
            <a:r>
              <a:rPr lang="en-US" dirty="0"/>
              <a:t>Verarbeiten nehmen</a:t>
            </a:r>
          </a:p>
          <a:p>
            <a:r>
              <a:rPr lang="en-US" dirty="0"/>
              <a:t>Gefühle ruhig ausdrücken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377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36784" y="632352"/>
            <a:ext cx="10102271" cy="1030193"/>
          </a:xfrm>
        </p:spPr>
        <p:txBody>
          <a:bodyPr>
            <a:normAutofit fontScale="90000"/>
          </a:bodyPr>
          <a:lstStyle/>
          <a:p>
            <a:r>
              <a:rPr lang="en-US" dirty="0"/>
              <a:t>Block 4 - Entwicklung/Verbesserung der kognitiven </a:t>
            </a:r>
            <a:r>
              <a:rPr lang="en-US" dirty="0" smtClean="0"/>
              <a:t>Fähigkeiten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905164" y="2650836"/>
            <a:ext cx="4211781" cy="266930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Überblick </a:t>
            </a:r>
            <a:r>
              <a:rPr lang="en-US" dirty="0"/>
              <a:t>über die wesentlichen kognitiven Fähigkeiten für moderne Arbeitsplätze</a:t>
            </a:r>
          </a:p>
          <a:p>
            <a:r>
              <a:rPr lang="en-US" dirty="0" err="1" smtClean="0"/>
              <a:t>Zusammenhang</a:t>
            </a:r>
            <a:r>
              <a:rPr lang="en-US" dirty="0" smtClean="0"/>
              <a:t> </a:t>
            </a:r>
            <a:r>
              <a:rPr lang="en-US" dirty="0" err="1" smtClean="0"/>
              <a:t>zwischen</a:t>
            </a:r>
            <a:r>
              <a:rPr lang="en-US" dirty="0" smtClean="0"/>
              <a:t> </a:t>
            </a:r>
            <a:r>
              <a:rPr lang="en-US" dirty="0"/>
              <a:t>kognitiven Fähigkeiten und </a:t>
            </a:r>
            <a:r>
              <a:rPr lang="en-US" dirty="0" smtClean="0"/>
              <a:t>Arbeitsleistung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77164" y="2650836"/>
            <a:ext cx="5902037" cy="304338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Problemlösungsübungen und interaktive </a:t>
            </a:r>
            <a:r>
              <a:rPr lang="en-US" dirty="0"/>
              <a:t>Aktivitäten, um das kritische Denken und die </a:t>
            </a:r>
            <a:r>
              <a:rPr lang="en-US" dirty="0" smtClean="0"/>
              <a:t>Entscheidungsfähigkeit</a:t>
            </a:r>
            <a:r>
              <a:rPr lang="en-US" dirty="0"/>
              <a:t> zu schärfen</a:t>
            </a:r>
          </a:p>
          <a:p>
            <a:pPr lvl="1"/>
            <a:r>
              <a:rPr lang="en-US" dirty="0"/>
              <a:t>Sound Story zur Verbesserung der auditorischen Verarbeitung.</a:t>
            </a:r>
          </a:p>
          <a:p>
            <a:pPr lvl="1"/>
            <a:r>
              <a:rPr lang="en-US" dirty="0"/>
              <a:t>Gedächtniskette zur Verbesserung des Arbeits- und Langzeitgedächtnisses.</a:t>
            </a:r>
          </a:p>
          <a:p>
            <a:pPr lvl="1"/>
            <a:r>
              <a:rPr lang="en-US" dirty="0"/>
              <a:t>Logische Rätsel zur Förderung des logischen Denkens.</a:t>
            </a:r>
          </a:p>
          <a:p>
            <a:pPr lvl="1"/>
            <a:r>
              <a:rPr lang="en-US" dirty="0"/>
              <a:t>Problem Box zum Üben des Problemlösens.</a:t>
            </a:r>
          </a:p>
          <a:p>
            <a:pPr lvl="1"/>
            <a:r>
              <a:rPr lang="en-US" dirty="0"/>
              <a:t> Creative </a:t>
            </a:r>
            <a:r>
              <a:rPr lang="en-US" dirty="0" smtClean="0"/>
              <a:t>Sculpture </a:t>
            </a:r>
            <a:r>
              <a:rPr lang="en-US" dirty="0"/>
              <a:t>zur Förderung der kognitiven Kreativität.</a:t>
            </a:r>
          </a:p>
          <a:p>
            <a:pPr lvl="1"/>
            <a:endParaRPr lang="en-US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136073" y="1736788"/>
            <a:ext cx="9651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Ziel</a:t>
            </a:r>
            <a:r>
              <a:rPr lang="en-US" sz="2000" dirty="0" smtClean="0"/>
              <a:t>: </a:t>
            </a:r>
            <a:r>
              <a:rPr lang="en-US" sz="2000" dirty="0"/>
              <a:t>Verbesserung der kognitiven Fähigkeiten der Teilnehmer, um sie zu agilen Denkern und Problemlösern zu machen.</a:t>
            </a:r>
          </a:p>
        </p:txBody>
      </p:sp>
    </p:spTree>
    <p:extLst>
      <p:ext uri="{BB962C8B-B14F-4D97-AF65-F5344CB8AC3E}">
        <p14:creationId xmlns:p14="http://schemas.microsoft.com/office/powerpoint/2010/main" val="287628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Zwei Väter und zwei Söhne gehen angeln. Jeder fängt genau einen Fisch. Dennoch bringen sie insgesamt nur drei Fische nach Hause. </a:t>
            </a:r>
            <a:r>
              <a:rPr lang="de-DE" dirty="0" smtClean="0"/>
              <a:t>Wie </a:t>
            </a:r>
            <a:r>
              <a:rPr lang="de-DE" dirty="0"/>
              <a:t>kann das sein</a:t>
            </a:r>
            <a:r>
              <a:rPr lang="de-DE" dirty="0" smtClean="0"/>
              <a:t>?</a:t>
            </a:r>
          </a:p>
          <a:p>
            <a:pPr algn="ctr"/>
            <a:endParaRPr lang="de-DE" dirty="0"/>
          </a:p>
          <a:p>
            <a:r>
              <a:rPr lang="de-DE" dirty="0"/>
              <a:t>Wenn vor 2 Tagen Dienstag war, welcher Tag ist dann heute?</a:t>
            </a:r>
          </a:p>
        </p:txBody>
      </p:sp>
    </p:spTree>
    <p:extLst>
      <p:ext uri="{BB962C8B-B14F-4D97-AF65-F5344CB8AC3E}">
        <p14:creationId xmlns:p14="http://schemas.microsoft.com/office/powerpoint/2010/main" val="4248557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4294967295"/>
          </p:nvPr>
        </p:nvSpPr>
        <p:spPr>
          <a:xfrm>
            <a:off x="1173018" y="2557463"/>
            <a:ext cx="8428182" cy="3317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4000" dirty="0" err="1" smtClean="0"/>
              <a:t>Ich danke Ihnen</a:t>
            </a:r>
            <a:r>
              <a:rPr lang="de-DE" sz="4000" dirty="0" smtClean="0"/>
              <a:t>!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59712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Einführung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Frauen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 smtClean="0"/>
              <a:t>Migrationshintergrund</a:t>
            </a:r>
            <a:r>
              <a:rPr lang="en-US" dirty="0" smtClean="0"/>
              <a:t> und </a:t>
            </a:r>
            <a:r>
              <a:rPr lang="en-US" dirty="0" err="1" smtClean="0"/>
              <a:t>Flüchtlinge</a:t>
            </a:r>
            <a:r>
              <a:rPr lang="en-US" dirty="0" smtClean="0"/>
              <a:t> </a:t>
            </a:r>
            <a:r>
              <a:rPr lang="en-US" dirty="0" err="1" smtClean="0"/>
              <a:t>stehen</a:t>
            </a:r>
            <a:r>
              <a:rPr lang="en-US" dirty="0" smtClean="0"/>
              <a:t> </a:t>
            </a:r>
            <a:r>
              <a:rPr lang="en-US" dirty="0"/>
              <a:t>bei der Integration und auf dem Arbeitsmarkt vor besonderen Herausforderungen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Zweck des </a:t>
            </a:r>
            <a:r>
              <a:rPr lang="en-US" dirty="0" smtClean="0"/>
              <a:t>Kits: </a:t>
            </a:r>
            <a:r>
              <a:rPr lang="en-US" dirty="0"/>
              <a:t>Bereitstellung innovativer Methoden für die Ausbildung dieser Frauen, um sie zum Erfolg zu befähigen.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597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2873" y="933235"/>
            <a:ext cx="9603573" cy="477213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Überblick über das </a:t>
            </a:r>
            <a:r>
              <a:rPr lang="de-DE" dirty="0" smtClean="0"/>
              <a:t>Training Kit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1"/>
          </p:nvPr>
        </p:nvSpPr>
        <p:spPr>
          <a:xfrm>
            <a:off x="1221509" y="1825193"/>
            <a:ext cx="4718304" cy="576262"/>
          </a:xfrm>
        </p:spPr>
        <p:txBody>
          <a:bodyPr/>
          <a:lstStyle/>
          <a:p>
            <a:r>
              <a:rPr lang="en-US" dirty="0" smtClean="0"/>
              <a:t>Die 4 Blöcke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932873" y="2716789"/>
            <a:ext cx="4913745" cy="3083648"/>
          </a:xfrm>
        </p:spPr>
        <p:txBody>
          <a:bodyPr>
            <a:normAutofit/>
          </a:bodyPr>
          <a:lstStyle/>
          <a:p>
            <a:r>
              <a:rPr lang="en-US" dirty="0" smtClean="0"/>
              <a:t>Modelle </a:t>
            </a:r>
            <a:r>
              <a:rPr lang="en-US" dirty="0"/>
              <a:t>für die berufliche Entwicklung</a:t>
            </a:r>
          </a:p>
          <a:p>
            <a:r>
              <a:rPr lang="en-US" dirty="0" err="1"/>
              <a:t>Arbeitsmarktbezogene</a:t>
            </a:r>
            <a:r>
              <a:rPr lang="en-US" dirty="0"/>
              <a:t> </a:t>
            </a:r>
            <a:r>
              <a:rPr lang="en-US" dirty="0" err="1" smtClean="0"/>
              <a:t>Kompetenzen</a:t>
            </a:r>
            <a:endParaRPr lang="en-US" dirty="0"/>
          </a:p>
          <a:p>
            <a:r>
              <a:rPr lang="en-US" dirty="0"/>
              <a:t>Modelle für emotionale Intelligenz</a:t>
            </a:r>
          </a:p>
          <a:p>
            <a:r>
              <a:rPr lang="en-US" dirty="0"/>
              <a:t>Entwicklung/Verbesserung der kognitiven Fähigkeiten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097187" y="1568115"/>
            <a:ext cx="4829074" cy="83334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Bewertungsinstrumente und Checklisten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097187" y="2716789"/>
            <a:ext cx="5208121" cy="318524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Beurteilt die </a:t>
            </a:r>
            <a:r>
              <a:rPr lang="en-US" dirty="0"/>
              <a:t>Hintergründe, Qualifikationen und Erwartungen der Teilnehmer.</a:t>
            </a:r>
          </a:p>
          <a:p>
            <a:r>
              <a:rPr lang="en-US" dirty="0"/>
              <a:t>Ermöglicht es Ausbildern, die Ausbildung an die individuellen Bedürfnisse anzupassen.</a:t>
            </a:r>
          </a:p>
          <a:p>
            <a:r>
              <a:rPr lang="en-US" dirty="0" smtClean="0"/>
              <a:t>Verfolgung des Fortschritts </a:t>
            </a:r>
            <a:r>
              <a:rPr lang="en-US" dirty="0"/>
              <a:t>und Gewährleistung einer umfassenden Schulungsabdeckung.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1966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Block </a:t>
            </a:r>
            <a:r>
              <a:rPr lang="en-US" dirty="0"/>
              <a:t>1 - Modelle für die berufliche </a:t>
            </a:r>
            <a:r>
              <a:rPr lang="en-US" dirty="0" smtClean="0"/>
              <a:t>Entwicklung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36073" y="3583709"/>
            <a:ext cx="4645891" cy="145934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Paradigmen </a:t>
            </a:r>
            <a:r>
              <a:rPr lang="en-US" dirty="0"/>
              <a:t>für das berufliche Fortkommen</a:t>
            </a:r>
          </a:p>
          <a:p>
            <a:r>
              <a:rPr lang="en-US" dirty="0"/>
              <a:t>Analyse von Arbeitsmärkten und geeigneten Berufen auf der Grundlage von </a:t>
            </a:r>
            <a:r>
              <a:rPr lang="en-US" dirty="0" smtClean="0"/>
              <a:t>Qualifikationen</a:t>
            </a:r>
            <a:endParaRPr lang="en-US" dirty="0"/>
          </a:p>
        </p:txBody>
      </p:sp>
      <p:sp>
        <p:nvSpPr>
          <p:cNvPr id="7" name="Inhaltsplatzhalter 6"/>
          <p:cNvSpPr>
            <a:spLocks noGrp="1"/>
          </p:cNvSpPr>
          <p:nvPr>
            <p:ph sz="half" idx="2"/>
          </p:nvPr>
        </p:nvSpPr>
        <p:spPr>
          <a:xfrm>
            <a:off x="6416223" y="3583709"/>
            <a:ext cx="4685886" cy="1413069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Übungen zur Stärkung des Selbstvertrauens</a:t>
            </a:r>
          </a:p>
          <a:p>
            <a:r>
              <a:rPr lang="en-US" dirty="0"/>
              <a:t>Rollenspiele zu realen Karriereszenarien</a:t>
            </a:r>
            <a:endParaRPr lang="de-DE" dirty="0"/>
          </a:p>
          <a:p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1062182" y="2565508"/>
            <a:ext cx="1010458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err="1" smtClean="0"/>
              <a:t>Ziel</a:t>
            </a:r>
            <a:r>
              <a:rPr lang="en-US" sz="2000" dirty="0" smtClean="0"/>
              <a:t>: </a:t>
            </a:r>
            <a:r>
              <a:rPr lang="en-US" sz="2000" dirty="0"/>
              <a:t>Den Teilnehmern Strategien und Modelle an die Hand geben, mit denen sie sich auf ihrem beruflichen Weg zurechtfinden und erfolgreich sein können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964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Herausforderungen bei der Kinderbetreuung </a:t>
            </a:r>
            <a:r>
              <a:rPr lang="de-DE" dirty="0" smtClean="0"/>
              <a:t>und mögliche Lösungen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1295400" y="2556932"/>
            <a:ext cx="9972963" cy="331893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Leila </a:t>
            </a:r>
            <a:r>
              <a:rPr lang="en-US" dirty="0"/>
              <a:t>ist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 smtClean="0"/>
              <a:t>Migrantin</a:t>
            </a:r>
            <a:r>
              <a:rPr lang="en-US" dirty="0" smtClean="0"/>
              <a:t>, </a:t>
            </a:r>
            <a:r>
              <a:rPr lang="en-US" dirty="0"/>
              <a:t>die vor kurzem nach Deutschland gezogen ist. Sie hat eine Berufsausbildung, die den Stufen 3-5 des </a:t>
            </a:r>
            <a:r>
              <a:rPr lang="en-US" dirty="0" smtClean="0"/>
              <a:t>EQR </a:t>
            </a:r>
            <a:r>
              <a:rPr lang="en-US" dirty="0"/>
              <a:t>entspricht</a:t>
            </a:r>
            <a:r>
              <a:rPr lang="en-US" dirty="0" smtClean="0"/>
              <a:t>.  </a:t>
            </a:r>
          </a:p>
          <a:p>
            <a:r>
              <a:rPr lang="en-US" dirty="0" smtClean="0"/>
              <a:t>Allerdings </a:t>
            </a:r>
            <a:r>
              <a:rPr lang="en-US" dirty="0"/>
              <a:t>steht sie vor einer großen Herausforderung: Sie muss eine zuverlässige und erschwingliche Kinderbetreuung für ihren 3-jährigen Sohn finden, vor allem angesichts der kulturellen Unterschiede und ihrer Unkenntnis des deutschen Systems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Staatliche </a:t>
            </a:r>
            <a:r>
              <a:rPr lang="en-US" dirty="0" smtClean="0"/>
              <a:t>Programme, Gemeinschaftsinitiativen, </a:t>
            </a:r>
            <a:r>
              <a:rPr lang="en-US" dirty="0"/>
              <a:t>"</a:t>
            </a:r>
            <a:r>
              <a:rPr lang="en-US" dirty="0" smtClean="0"/>
              <a:t>Arbeitsplatzbestimmungen", </a:t>
            </a:r>
            <a:r>
              <a:rPr lang="en-US" dirty="0"/>
              <a:t>usw.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327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Weg zur Problemlösung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2400" dirty="0" err="1" smtClean="0"/>
              <a:t>Bewusstsein </a:t>
            </a:r>
            <a:r>
              <a:rPr lang="de-DE" sz="2400" dirty="0" err="1"/>
              <a:t>schärfen</a:t>
            </a:r>
            <a:endParaRPr lang="de-DE" sz="2400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Online-Plattformen </a:t>
            </a:r>
            <a:r>
              <a:rPr lang="de-DE" dirty="0"/>
              <a:t>und Anwendungen</a:t>
            </a:r>
          </a:p>
          <a:p>
            <a:r>
              <a:rPr lang="en-US" dirty="0"/>
              <a:t>Sprachliche </a:t>
            </a:r>
            <a:r>
              <a:rPr lang="en-US" dirty="0" smtClean="0"/>
              <a:t>und/oder </a:t>
            </a:r>
            <a:r>
              <a:rPr lang="en-US" dirty="0"/>
              <a:t>kulturelle </a:t>
            </a:r>
            <a:r>
              <a:rPr lang="en-US" dirty="0" smtClean="0"/>
              <a:t>Ausbildung</a:t>
            </a:r>
            <a:endParaRPr lang="en-US" dirty="0"/>
          </a:p>
          <a:p>
            <a:endParaRPr lang="de-DE" dirty="0" smtClean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de-DE" dirty="0" smtClean="0"/>
              <a:t>Modelle </a:t>
            </a:r>
            <a:endParaRPr lang="de-DE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Öffentliche </a:t>
            </a:r>
            <a:r>
              <a:rPr lang="de-DE" dirty="0" err="1"/>
              <a:t>Kinderbetreuungseinrichtungen </a:t>
            </a:r>
            <a:r>
              <a:rPr lang="de-DE" dirty="0"/>
              <a:t>(Kitas)</a:t>
            </a:r>
          </a:p>
          <a:p>
            <a:r>
              <a:rPr lang="de-DE" dirty="0"/>
              <a:t>Tagesmutter (</a:t>
            </a:r>
            <a:r>
              <a:rPr lang="de-DE" dirty="0" err="1"/>
              <a:t>Tagesmütter</a:t>
            </a:r>
            <a:r>
              <a:rPr lang="de-DE" dirty="0"/>
              <a:t>)</a:t>
            </a:r>
          </a:p>
          <a:p>
            <a:r>
              <a:rPr lang="de-DE" dirty="0"/>
              <a:t>Flexible Arbeitsregelungen</a:t>
            </a:r>
          </a:p>
          <a:p>
            <a:r>
              <a:rPr lang="de-DE" dirty="0"/>
              <a:t>Integration und Selbsthilfegruppen</a:t>
            </a:r>
          </a:p>
          <a:p>
            <a:r>
              <a:rPr lang="de-DE" dirty="0"/>
              <a:t>Kinderbetreuungsgutscheine </a:t>
            </a:r>
            <a:r>
              <a:rPr lang="de-DE" dirty="0" err="1"/>
              <a:t>oder </a:t>
            </a:r>
            <a:r>
              <a:rPr lang="de-DE" dirty="0"/>
              <a:t>finanzielle Unterstützung</a:t>
            </a:r>
          </a:p>
          <a:p>
            <a:r>
              <a:rPr lang="en-US" dirty="0"/>
              <a:t>Heimatland Netzwerke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074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Block 2 - </a:t>
            </a:r>
            <a:r>
              <a:rPr lang="en-US" dirty="0" err="1"/>
              <a:t>Arbeitsmarktbezogene</a:t>
            </a:r>
            <a:r>
              <a:rPr lang="en-US" dirty="0"/>
              <a:t> </a:t>
            </a:r>
            <a:r>
              <a:rPr lang="en-US" dirty="0" err="1" smtClean="0"/>
              <a:t>Fähigkeiten</a:t>
            </a:r>
            <a:r>
              <a:rPr lang="en-US" dirty="0" smtClean="0"/>
              <a:t> </a:t>
            </a:r>
            <a:r>
              <a:rPr lang="en-US" dirty="0"/>
              <a:t>und Kompetenzen</a:t>
            </a:r>
            <a:br>
              <a:rPr lang="en-US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298448" y="3823854"/>
            <a:ext cx="4511225" cy="204659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Anforderungen</a:t>
            </a:r>
            <a:r>
              <a:rPr lang="en-US" dirty="0" smtClean="0"/>
              <a:t> </a:t>
            </a:r>
            <a:r>
              <a:rPr lang="en-US" dirty="0"/>
              <a:t>und Trends auf dem EU-Arbeitsmarkt </a:t>
            </a:r>
            <a:r>
              <a:rPr lang="en-US" dirty="0" smtClean="0"/>
              <a:t>zu verstehen</a:t>
            </a:r>
          </a:p>
          <a:p>
            <a:r>
              <a:rPr lang="en-US" dirty="0" smtClean="0"/>
              <a:t>Soft Skills und Kompetenzen </a:t>
            </a:r>
            <a:r>
              <a:rPr lang="en-US" dirty="0"/>
              <a:t>auf dem heutigen </a:t>
            </a:r>
            <a:r>
              <a:rPr lang="en-US" dirty="0" smtClean="0"/>
              <a:t>Arbeitsmarkt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714836" y="3823854"/>
            <a:ext cx="4184812" cy="2046594"/>
          </a:xfrm>
        </p:spPr>
        <p:txBody>
          <a:bodyPr>
            <a:normAutofit fontScale="92500"/>
          </a:bodyPr>
          <a:lstStyle/>
          <a:p>
            <a:r>
              <a:rPr lang="en-US" dirty="0"/>
              <a:t>Simulierte Arbeitsmarktszenarien</a:t>
            </a:r>
          </a:p>
          <a:p>
            <a:r>
              <a:rPr lang="en-US" dirty="0"/>
              <a:t>Workshops zu digitalen Fähigkeiten und Tools, die für die jeweilige Tätigkeit relevant sind</a:t>
            </a:r>
            <a:endParaRPr lang="de-DE" dirty="0"/>
          </a:p>
          <a:p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422400" y="2761674"/>
            <a:ext cx="100122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 smtClean="0"/>
              <a:t>Ziel</a:t>
            </a:r>
            <a:r>
              <a:rPr lang="en-US" sz="2000" dirty="0" smtClean="0"/>
              <a:t>: Entscheidende </a:t>
            </a:r>
            <a:r>
              <a:rPr lang="en-US" sz="2000" dirty="0"/>
              <a:t>Fähigkeiten und Kenntnisse, die für den Erfolg auf dem modernen Arbeitsmarkt erforderlich sind.</a:t>
            </a:r>
          </a:p>
        </p:txBody>
      </p:sp>
    </p:spTree>
    <p:extLst>
      <p:ext uri="{BB962C8B-B14F-4D97-AF65-F5344CB8AC3E}">
        <p14:creationId xmlns:p14="http://schemas.microsoft.com/office/powerpoint/2010/main" val="334303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Der Weg zur beruflichen Integration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Leila, </a:t>
            </a:r>
            <a:r>
              <a:rPr lang="en-US" dirty="0"/>
              <a:t>eine 32-jährige Frau aus Syrien, hat </a:t>
            </a:r>
            <a:r>
              <a:rPr lang="en-US" dirty="0" smtClean="0"/>
              <a:t>in Syrien eine </a:t>
            </a:r>
            <a:r>
              <a:rPr lang="en-US" dirty="0"/>
              <a:t>Berufsausbildung </a:t>
            </a:r>
            <a:r>
              <a:rPr lang="en-US" dirty="0" smtClean="0"/>
              <a:t>als Krankenschwester, EQR 4, absolviert. </a:t>
            </a:r>
            <a:r>
              <a:rPr lang="en-US" dirty="0"/>
              <a:t>Nachdem sie mit ihren Kindern nach Deutschland gezogen ist, möchte sie ihre Karriere als </a:t>
            </a:r>
            <a:r>
              <a:rPr lang="en-US" dirty="0" smtClean="0"/>
              <a:t>Krankenschwester </a:t>
            </a:r>
            <a:r>
              <a:rPr lang="en-US" dirty="0"/>
              <a:t>fortsetzen</a:t>
            </a:r>
            <a:r>
              <a:rPr lang="en-US" dirty="0" smtClean="0"/>
              <a:t>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405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Überbrückung jeder </a:t>
            </a:r>
            <a:r>
              <a:rPr lang="en-US" dirty="0"/>
              <a:t>festgestellten Lücke</a:t>
            </a:r>
            <a:endParaRPr lang="de-DE" dirty="0"/>
          </a:p>
        </p:txBody>
      </p:sp>
      <p:sp>
        <p:nvSpPr>
          <p:cNvPr id="8" name="Inhaltsplatzhalter 7"/>
          <p:cNvSpPr>
            <a:spLocks noGrp="1"/>
          </p:cNvSpPr>
          <p:nvPr>
            <p:ph idx="1"/>
          </p:nvPr>
        </p:nvSpPr>
        <p:spPr>
          <a:xfrm>
            <a:off x="1295400" y="2556932"/>
            <a:ext cx="10083799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Spezifische </a:t>
            </a:r>
            <a:r>
              <a:rPr lang="en-US" dirty="0"/>
              <a:t>Fähigkeiten, z. B. </a:t>
            </a:r>
            <a:r>
              <a:rPr lang="en-US" dirty="0" smtClean="0"/>
              <a:t>digitale oder </a:t>
            </a:r>
            <a:r>
              <a:rPr lang="en-US" dirty="0"/>
              <a:t>Sprachkenntnisse.</a:t>
            </a:r>
          </a:p>
          <a:p>
            <a:r>
              <a:rPr lang="en-US" dirty="0"/>
              <a:t>Potenzielle Mentoren</a:t>
            </a:r>
            <a:r>
              <a:rPr lang="en-US" dirty="0" smtClean="0"/>
              <a:t>, die als Ratgeber fungieren können.</a:t>
            </a:r>
          </a:p>
          <a:p>
            <a:r>
              <a:rPr lang="en-US" dirty="0"/>
              <a:t>Lokale deutsche Einrichtungen oder Organisationen, die Zusatzkurse anbieten.</a:t>
            </a:r>
          </a:p>
          <a:p>
            <a:r>
              <a:rPr lang="en-US" dirty="0" smtClean="0"/>
              <a:t>Lokale Zentren, die </a:t>
            </a:r>
            <a:r>
              <a:rPr lang="en-US" dirty="0"/>
              <a:t>eine Ausbildung am Arbeitsplatz oder Praktikumsmöglichkeiten anbieten können.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66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749</Words>
  <Application>Microsoft Office PowerPoint</Application>
  <PresentationFormat>Breitbild</PresentationFormat>
  <Paragraphs>95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Arial</vt:lpstr>
      <vt:lpstr>Calibri</vt:lpstr>
      <vt:lpstr>Cambria</vt:lpstr>
      <vt:lpstr>Garamond</vt:lpstr>
      <vt:lpstr>Times New Roman</vt:lpstr>
      <vt:lpstr>Wingdings</vt:lpstr>
      <vt:lpstr>Organisch</vt:lpstr>
      <vt:lpstr>MyPath-Training Kit</vt:lpstr>
      <vt:lpstr>Einführung</vt:lpstr>
      <vt:lpstr>Überblick über das Training Kit</vt:lpstr>
      <vt:lpstr>Block 1 - Modelle für die berufliche Entwicklung</vt:lpstr>
      <vt:lpstr>Herausforderungen bei der Kinderbetreuung und mögliche Lösungen</vt:lpstr>
      <vt:lpstr>Weg zur Problemlösung</vt:lpstr>
      <vt:lpstr>Block 2 - Arbeitsmarktbezogene Fähigkeiten und Kompetenzen </vt:lpstr>
      <vt:lpstr>Der Weg zur beruflichen Integration</vt:lpstr>
      <vt:lpstr>Überbrückung jeder festgestellten Lücke</vt:lpstr>
      <vt:lpstr>Block 3 - Modelle für emotionale Intelligenz</vt:lpstr>
      <vt:lpstr>Umgang mit dem Gefühlslabyrinth</vt:lpstr>
      <vt:lpstr>Block 4 - Entwicklung/Verbesserung der kognitiven Fähigkeiten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Ofelya Weinblat</dc:creator>
  <cp:keywords>, docId:1BDFA6DC547E4111436A270BC4A50FD6</cp:keywords>
  <cp:lastModifiedBy>Ofelya Weinblat</cp:lastModifiedBy>
  <cp:revision>32</cp:revision>
  <dcterms:created xsi:type="dcterms:W3CDTF">2023-09-18T06:54:11Z</dcterms:created>
  <dcterms:modified xsi:type="dcterms:W3CDTF">2023-12-29T12:22:49Z</dcterms:modified>
</cp:coreProperties>
</file>