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8" r:id="rId10"/>
    <p:sldId id="269" r:id="rId11"/>
    <p:sldId id="261" r:id="rId12"/>
    <p:sldId id="270" r:id="rId13"/>
    <p:sldId id="26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21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4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09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22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4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71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2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43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27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47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12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0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4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Formato do título com cortes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Formatação do texto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Terceira página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Primeira página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t>"Nr.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2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Kit de formação </a:t>
            </a:r>
            <a:r>
              <a:rPr lang="de-DE" dirty="0" err="1" smtClean="0"/>
              <a:t>MyPath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de-DE" dirty="0" smtClean="0"/>
              <a:t>Ofelya Weinblat</a:t>
            </a:r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8" y="406400"/>
            <a:ext cx="128905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35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1488" algn="l"/>
                <a:tab pos="700088" algn="l"/>
              </a:tabLst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                                                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1488" algn="l"/>
                <a:tab pos="700088" algn="l"/>
              </a:tabLst>
            </a:pPr>
            <a:r>
              <a:rPr kumimoji="0" lang="de-DE" alt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n°: 2021-DE02-KA220-VET-000030549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108364" y="5791200"/>
            <a:ext cx="10501745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12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Este </a:t>
            </a:r>
            <a:r>
              <a:rPr lang="en-GB" sz="1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projeto foi financiado com o apoio da Comissão Europeia. Esta publicação reflecte apenas as opiniões do autor e a Comissão não pode ser responsabilizada por qualquer utilização que possa ser feita da informação aqui contida</a:t>
            </a:r>
            <a:r>
              <a:rPr lang="en-GB" sz="12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9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641" y="6094790"/>
            <a:ext cx="1987468" cy="4206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686" y="6204527"/>
            <a:ext cx="902286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Colmatar cada </a:t>
            </a:r>
            <a:r>
              <a:rPr lang="en-US" dirty="0"/>
              <a:t>lacuna identificada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295400" y="2556932"/>
            <a:ext cx="10083799" cy="3318936"/>
          </a:xfrm>
        </p:spPr>
        <p:txBody>
          <a:bodyPr>
            <a:normAutofit/>
          </a:bodyPr>
          <a:lstStyle/>
          <a:p>
            <a:r>
              <a:rPr lang="en-US" dirty="0"/>
              <a:t>Competências </a:t>
            </a:r>
            <a:r>
              <a:rPr lang="en-US" dirty="0" smtClean="0"/>
              <a:t>específicas</a:t>
            </a:r>
            <a:r>
              <a:rPr lang="en-US" dirty="0"/>
              <a:t>, por exemplo, competências </a:t>
            </a:r>
            <a:r>
              <a:rPr lang="en-US" dirty="0" smtClean="0"/>
              <a:t>digitais ou linguísticas</a:t>
            </a:r>
            <a:r>
              <a:rPr lang="en-US" dirty="0"/>
              <a:t>.</a:t>
            </a:r>
          </a:p>
          <a:p>
            <a:r>
              <a:rPr lang="en-US" dirty="0"/>
              <a:t>Potenciais mentores </a:t>
            </a:r>
            <a:r>
              <a:rPr lang="en-US" dirty="0" smtClean="0"/>
              <a:t>que </a:t>
            </a:r>
            <a:r>
              <a:rPr lang="en-US" dirty="0"/>
              <a:t>podem </a:t>
            </a:r>
            <a:r>
              <a:rPr lang="en-US" dirty="0" smtClean="0"/>
              <a:t>orientar.</a:t>
            </a:r>
          </a:p>
          <a:p>
            <a:r>
              <a:rPr lang="en-US" dirty="0"/>
              <a:t>Instituições ou organizações alemãs locais que oferecem cursos complementares.</a:t>
            </a:r>
          </a:p>
          <a:p>
            <a:r>
              <a:rPr lang="en-US" dirty="0" smtClean="0"/>
              <a:t>Centros locais que </a:t>
            </a:r>
            <a:r>
              <a:rPr lang="en-US" dirty="0"/>
              <a:t>podem oferecer formação no local de trabalho ou oportunidades de estágio.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6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54304"/>
          </a:xfrm>
        </p:spPr>
        <p:txBody>
          <a:bodyPr>
            <a:normAutofit fontScale="90000"/>
          </a:bodyPr>
          <a:lstStyle/>
          <a:p>
            <a:r>
              <a:rPr lang="en-US" dirty="0"/>
              <a:t>Bloco 3 - Modelos de </a:t>
            </a:r>
            <a:r>
              <a:rPr lang="en-US" dirty="0" smtClean="0"/>
              <a:t>Inteligência </a:t>
            </a:r>
            <a:r>
              <a:rPr lang="en-US" dirty="0"/>
              <a:t>Emocional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5447" y="2660073"/>
            <a:ext cx="4612825" cy="21204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importância da inteligência emocional no local de trabalho</a:t>
            </a:r>
          </a:p>
          <a:p>
            <a:r>
              <a:rPr lang="en-US" dirty="0"/>
              <a:t>Reconhecer os estímulos e reacções emocionais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80364" y="2660073"/>
            <a:ext cx="5689601" cy="35559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Actividades de grupo para praticar a empatia e a comunicação eficaz</a:t>
            </a:r>
          </a:p>
          <a:p>
            <a:pPr lvl="1"/>
            <a:r>
              <a:rPr lang="en-US" dirty="0" smtClean="0"/>
              <a:t>Partilha de histórias pessoais</a:t>
            </a:r>
          </a:p>
          <a:p>
            <a:pPr lvl="1"/>
            <a:r>
              <a:rPr lang="en-US" dirty="0" smtClean="0"/>
              <a:t>Expansão do vocabulário emocional </a:t>
            </a:r>
          </a:p>
          <a:p>
            <a:pPr lvl="1"/>
            <a:r>
              <a:rPr lang="en-US" dirty="0" smtClean="0"/>
              <a:t>Caminhada pela empatia </a:t>
            </a:r>
          </a:p>
          <a:p>
            <a:r>
              <a:rPr lang="en-US" dirty="0" smtClean="0"/>
              <a:t>Exercícios para a auto-consciência e a autorregulação</a:t>
            </a:r>
          </a:p>
          <a:p>
            <a:pPr lvl="1"/>
            <a:r>
              <a:rPr lang="en-US" dirty="0" smtClean="0"/>
              <a:t>Gestão do stress, como a meditação culturalmente consciente, exercícios de relaxamento multiculturais e inclusivos</a:t>
            </a:r>
          </a:p>
          <a:p>
            <a:pPr lvl="1"/>
            <a:r>
              <a:rPr lang="en-US" dirty="0"/>
              <a:t>Atividade </a:t>
            </a:r>
            <a:r>
              <a:rPr lang="en-US" dirty="0" smtClean="0"/>
              <a:t>de jogo de papéis</a:t>
            </a:r>
            <a:endParaRPr lang="en-US" dirty="0" smtClean="0"/>
          </a:p>
          <a:p>
            <a:pPr lvl="1"/>
            <a:r>
              <a:rPr lang="en-US" dirty="0" smtClean="0"/>
              <a:t>Um </a:t>
            </a:r>
            <a:r>
              <a:rPr lang="en-US" dirty="0"/>
              <a:t>plano </a:t>
            </a:r>
            <a:r>
              <a:rPr lang="en-US" dirty="0" smtClean="0"/>
              <a:t>pessoal </a:t>
            </a:r>
            <a:r>
              <a:rPr lang="en-US" dirty="0"/>
              <a:t>de desenvolvimento da IE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35447" y="1736437"/>
            <a:ext cx="10129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Objetivo: Capacitar os participantes para compreender e gerir as suas emoções, ajudando-os a comunicar eficazmente e a construir relações profissionais sólidas.</a:t>
            </a:r>
          </a:p>
        </p:txBody>
      </p:sp>
    </p:spTree>
    <p:extLst>
      <p:ext uri="{BB962C8B-B14F-4D97-AF65-F5344CB8AC3E}">
        <p14:creationId xmlns:p14="http://schemas.microsoft.com/office/powerpoint/2010/main" val="32796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45068"/>
          </a:xfrm>
        </p:spPr>
        <p:txBody>
          <a:bodyPr>
            <a:normAutofit fontScale="90000"/>
          </a:bodyPr>
          <a:lstStyle/>
          <a:p>
            <a:r>
              <a:rPr lang="de-DE" dirty="0"/>
              <a:t>Lidar com o labirinto emocional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xfrm>
            <a:off x="1110673" y="1815715"/>
            <a:ext cx="4718304" cy="576262"/>
          </a:xfrm>
        </p:spPr>
        <p:txBody>
          <a:bodyPr/>
          <a:lstStyle/>
          <a:p>
            <a:r>
              <a:rPr lang="de-DE" dirty="0" smtClean="0"/>
              <a:t>Cenários </a:t>
            </a:r>
            <a:r>
              <a:rPr lang="de-DE" dirty="0"/>
              <a:t>emocionais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591128" y="2559772"/>
            <a:ext cx="6742545" cy="34084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Leila </a:t>
            </a:r>
            <a:r>
              <a:rPr lang="en-US" dirty="0"/>
              <a:t>sente-se isolada durante as pausas</a:t>
            </a:r>
            <a:r>
              <a:rPr lang="en-US" dirty="0" smtClean="0"/>
              <a:t>, pois </a:t>
            </a:r>
            <a:r>
              <a:rPr lang="en-US" dirty="0"/>
              <a:t>os colegas </a:t>
            </a:r>
            <a:r>
              <a:rPr lang="en-US" dirty="0" smtClean="0"/>
              <a:t>falam </a:t>
            </a:r>
            <a:r>
              <a:rPr lang="en-US" dirty="0"/>
              <a:t>em </a:t>
            </a:r>
            <a:r>
              <a:rPr lang="en-US" dirty="0" smtClean="0"/>
              <a:t>GE </a:t>
            </a:r>
            <a:r>
              <a:rPr lang="en-US" dirty="0"/>
              <a:t>e ela tem dificuldade em participar na conversa.</a:t>
            </a:r>
          </a:p>
          <a:p>
            <a:r>
              <a:rPr lang="en-US" dirty="0"/>
              <a:t>Um doente recusa a </a:t>
            </a:r>
            <a:r>
              <a:rPr lang="en-US" dirty="0" smtClean="0"/>
              <a:t>sua </a:t>
            </a:r>
            <a:r>
              <a:rPr lang="en-US" dirty="0"/>
              <a:t>assistência devido à sua origem migrante.</a:t>
            </a:r>
          </a:p>
          <a:p>
            <a:r>
              <a:rPr lang="en-US" dirty="0" smtClean="0"/>
              <a:t>Enfrenta </a:t>
            </a:r>
            <a:r>
              <a:rPr lang="en-US" dirty="0"/>
              <a:t>uma situação stressante em que o estado de saúde de um doente se deteriora rapidamente e tem de comunicar com um médico de língua alemã.</a:t>
            </a:r>
          </a:p>
          <a:p>
            <a:r>
              <a:rPr lang="en-US" dirty="0"/>
              <a:t>Um colega de trabalho faz uma piada casual mas culturalmente insensível.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7204364" y="1815715"/>
            <a:ext cx="3426757" cy="576262"/>
          </a:xfrm>
        </p:spPr>
        <p:txBody>
          <a:bodyPr/>
          <a:lstStyle/>
          <a:p>
            <a:r>
              <a:rPr lang="en-US" dirty="0" smtClean="0"/>
              <a:t>Reacções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4"/>
          </p:nvPr>
        </p:nvSpPr>
        <p:spPr>
          <a:xfrm>
            <a:off x="7333673" y="2559770"/>
            <a:ext cx="4017818" cy="32406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Defensividade</a:t>
            </a:r>
            <a:endParaRPr lang="en-US" dirty="0"/>
          </a:p>
          <a:p>
            <a:r>
              <a:rPr lang="en-US" dirty="0"/>
              <a:t>Procurar esclarecimentos</a:t>
            </a:r>
          </a:p>
          <a:p>
            <a:r>
              <a:rPr lang="en-US" dirty="0"/>
              <a:t>Evitar</a:t>
            </a:r>
          </a:p>
          <a:p>
            <a:r>
              <a:rPr lang="en-US" dirty="0"/>
              <a:t>Pedir apoio</a:t>
            </a:r>
          </a:p>
          <a:p>
            <a:r>
              <a:rPr lang="en-US" dirty="0"/>
              <a:t>Tirar um momento para respirar </a:t>
            </a:r>
            <a:r>
              <a:rPr lang="en-US" dirty="0" smtClean="0"/>
              <a:t>e </a:t>
            </a:r>
            <a:r>
              <a:rPr lang="en-US" dirty="0"/>
              <a:t>processar</a:t>
            </a:r>
          </a:p>
          <a:p>
            <a:r>
              <a:rPr lang="en-US" dirty="0"/>
              <a:t>Exprimir os sentimentos com calma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7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6784" y="632352"/>
            <a:ext cx="10102271" cy="1030193"/>
          </a:xfrm>
        </p:spPr>
        <p:txBody>
          <a:bodyPr>
            <a:normAutofit fontScale="90000"/>
          </a:bodyPr>
          <a:lstStyle/>
          <a:p>
            <a:r>
              <a:rPr lang="en-US" dirty="0"/>
              <a:t>Bloco 4 - Desenvolver/melhorar </a:t>
            </a:r>
            <a:r>
              <a:rPr lang="en-US" dirty="0" smtClean="0"/>
              <a:t>as competências </a:t>
            </a:r>
            <a:r>
              <a:rPr lang="en-US" dirty="0"/>
              <a:t>cognitivas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5164" y="2650836"/>
            <a:ext cx="4211781" cy="26693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Panorama </a:t>
            </a:r>
            <a:r>
              <a:rPr lang="en-US" dirty="0"/>
              <a:t>das competências cognitivas essenciais para os empregos modernos</a:t>
            </a:r>
          </a:p>
          <a:p>
            <a:r>
              <a:rPr lang="en-US" dirty="0"/>
              <a:t>A correlação entre as competências cognitivas e </a:t>
            </a:r>
            <a:r>
              <a:rPr lang="en-US" dirty="0" smtClean="0"/>
              <a:t>o desempenho </a:t>
            </a:r>
            <a:r>
              <a:rPr lang="en-US" dirty="0"/>
              <a:t>profissional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77164" y="2650836"/>
            <a:ext cx="5902037" cy="30433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Exercícios de resolução de problemas e </a:t>
            </a:r>
            <a:r>
              <a:rPr lang="en-US" dirty="0"/>
              <a:t>actividades </a:t>
            </a:r>
            <a:r>
              <a:rPr lang="en-US" dirty="0" smtClean="0"/>
              <a:t>interactivas </a:t>
            </a:r>
            <a:r>
              <a:rPr lang="en-US" dirty="0"/>
              <a:t>para aperfeiçoar o pensamento crítico e </a:t>
            </a:r>
            <a:r>
              <a:rPr lang="en-US" dirty="0" smtClean="0"/>
              <a:t>as capacidades de </a:t>
            </a:r>
            <a:r>
              <a:rPr lang="en-US" dirty="0"/>
              <a:t>tomada de decisões</a:t>
            </a:r>
          </a:p>
          <a:p>
            <a:pPr lvl="1"/>
            <a:r>
              <a:rPr lang="en-US" dirty="0"/>
              <a:t>História sonora para melhorar o processamento auditivo.</a:t>
            </a:r>
          </a:p>
          <a:p>
            <a:pPr lvl="1"/>
            <a:r>
              <a:rPr lang="en-US" dirty="0"/>
              <a:t>Cadeia de </a:t>
            </a:r>
            <a:r>
              <a:rPr lang="en-US" dirty="0" smtClean="0"/>
              <a:t>memória </a:t>
            </a:r>
            <a:r>
              <a:rPr lang="en-US" dirty="0"/>
              <a:t>para melhorar a memória de trabalho e de longo prazo.</a:t>
            </a:r>
          </a:p>
          <a:p>
            <a:pPr lvl="1"/>
            <a:r>
              <a:rPr lang="en-US" dirty="0"/>
              <a:t>Puzzles lógicos para promover o raciocínio lógico.</a:t>
            </a:r>
          </a:p>
          <a:p>
            <a:pPr lvl="1"/>
            <a:r>
              <a:rPr lang="en-US" dirty="0"/>
              <a:t>Caixa de problemas para praticar a resolução de problemas.</a:t>
            </a:r>
          </a:p>
          <a:p>
            <a:pPr lvl="1"/>
            <a:r>
              <a:rPr lang="en-US" dirty="0" smtClean="0"/>
              <a:t> Escultura </a:t>
            </a:r>
            <a:r>
              <a:rPr lang="en-US" dirty="0"/>
              <a:t> criativa </a:t>
            </a:r>
            <a:r>
              <a:rPr lang="en-US" dirty="0"/>
              <a:t>para estimular a criatividade cognitiva.</a:t>
            </a:r>
          </a:p>
          <a:p>
            <a:pPr lvl="1"/>
            <a:endParaRPr lang="en-US" dirty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136073" y="1736788"/>
            <a:ext cx="965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Objetivo: Melhorar as capacidades cognitivas dos participantes, tornando-os pensadores mais ágeis e solucionadores de problemas.</a:t>
            </a:r>
          </a:p>
        </p:txBody>
      </p:sp>
    </p:spTree>
    <p:extLst>
      <p:ext uri="{BB962C8B-B14F-4D97-AF65-F5344CB8AC3E}">
        <p14:creationId xmlns:p14="http://schemas.microsoft.com/office/powerpoint/2010/main" val="28762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173018" y="2557463"/>
            <a:ext cx="8428182" cy="3317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dirty="0" err="1" smtClean="0"/>
              <a:t>Obrigado</a:t>
            </a:r>
            <a:r>
              <a:rPr lang="de-DE" sz="4000" dirty="0" smtClean="0"/>
              <a:t>!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5971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Introdução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mulheres </a:t>
            </a:r>
            <a:r>
              <a:rPr lang="en-US" dirty="0"/>
              <a:t>oriundas da migração, dos refugiados e das minorias étnicas enfrentam desafios únicos na integração e no mercado de trabalho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Objetivo do </a:t>
            </a:r>
            <a:r>
              <a:rPr lang="en-US" dirty="0" smtClean="0"/>
              <a:t>kit: </a:t>
            </a:r>
            <a:r>
              <a:rPr lang="en-US" dirty="0"/>
              <a:t>Fornecer métodos inovadores para a formação destas mulheres, a fim de as capacitar para o sucesso.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9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3573" cy="477213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Visão geral </a:t>
            </a:r>
            <a:r>
              <a:rPr lang="de-DE" dirty="0" err="1" smtClean="0"/>
              <a:t>do </a:t>
            </a:r>
            <a:r>
              <a:rPr lang="de-DE" dirty="0" smtClean="0"/>
              <a:t>kit de formação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1221509" y="1825193"/>
            <a:ext cx="4718304" cy="576262"/>
          </a:xfrm>
        </p:spPr>
        <p:txBody>
          <a:bodyPr/>
          <a:lstStyle/>
          <a:p>
            <a:r>
              <a:rPr lang="en-US" dirty="0" smtClean="0"/>
              <a:t>Os 4 blocos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932873" y="2716789"/>
            <a:ext cx="4913745" cy="3083648"/>
          </a:xfrm>
        </p:spPr>
        <p:txBody>
          <a:bodyPr>
            <a:normAutofit/>
          </a:bodyPr>
          <a:lstStyle/>
          <a:p>
            <a:r>
              <a:rPr lang="en-US" dirty="0" smtClean="0"/>
              <a:t>Modelos </a:t>
            </a:r>
            <a:r>
              <a:rPr lang="en-US" dirty="0"/>
              <a:t>de desenvolvimento de carreira</a:t>
            </a:r>
          </a:p>
          <a:p>
            <a:r>
              <a:rPr lang="en-US" dirty="0"/>
              <a:t>Aptidões e competências relacionadas com o mercado de </a:t>
            </a:r>
            <a:r>
              <a:rPr lang="en-US" dirty="0" err="1"/>
              <a:t>trabalho</a:t>
            </a:r>
          </a:p>
          <a:p>
            <a:r>
              <a:rPr lang="en-US" dirty="0"/>
              <a:t>Modelos de Inteligência Emocional</a:t>
            </a:r>
          </a:p>
          <a:p>
            <a:r>
              <a:rPr lang="en-US" dirty="0"/>
              <a:t>Desenvolver/melhorar as competências cognitivas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097187" y="1568115"/>
            <a:ext cx="4829074" cy="8333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Ferramentas de </a:t>
            </a:r>
            <a:r>
              <a:rPr lang="en-US" dirty="0" smtClean="0"/>
              <a:t>avaliação </a:t>
            </a:r>
            <a:r>
              <a:rPr lang="en-US" dirty="0"/>
              <a:t>e listas de controlo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097187" y="2716789"/>
            <a:ext cx="5208121" cy="3185247"/>
          </a:xfrm>
        </p:spPr>
        <p:txBody>
          <a:bodyPr>
            <a:normAutofit/>
          </a:bodyPr>
          <a:lstStyle/>
          <a:p>
            <a:r>
              <a:rPr lang="en-US" dirty="0" smtClean="0"/>
              <a:t>Avalia os </a:t>
            </a:r>
            <a:r>
              <a:rPr lang="en-US" dirty="0"/>
              <a:t>antecedentes, as qualificações e as expectativas dos participantes.</a:t>
            </a:r>
          </a:p>
          <a:p>
            <a:r>
              <a:rPr lang="en-US" dirty="0"/>
              <a:t>Permite que os formadores personalizem a formação de acordo com as necessidades individuais.</a:t>
            </a:r>
          </a:p>
          <a:p>
            <a:r>
              <a:rPr lang="en-US" dirty="0" smtClean="0"/>
              <a:t>Acompanha os progressos </a:t>
            </a:r>
            <a:r>
              <a:rPr lang="en-US" dirty="0"/>
              <a:t>e assegura uma cobertura completa da formação.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6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Bloco </a:t>
            </a:r>
            <a:r>
              <a:rPr lang="en-US" dirty="0"/>
              <a:t>1 - Modelos de </a:t>
            </a:r>
            <a:r>
              <a:rPr lang="en-US" dirty="0" smtClean="0"/>
              <a:t>desenvolvimento de </a:t>
            </a:r>
            <a:r>
              <a:rPr lang="en-US" dirty="0"/>
              <a:t>carreira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36073" y="3583709"/>
            <a:ext cx="4645891" cy="14593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Paradigmas </a:t>
            </a:r>
            <a:r>
              <a:rPr lang="en-US" dirty="0"/>
              <a:t>para a progressão na carreira</a:t>
            </a:r>
          </a:p>
          <a:p>
            <a:r>
              <a:rPr lang="en-US" dirty="0"/>
              <a:t>Análise dos mercados de trabalho e das carreiras adequadas com base nas </a:t>
            </a:r>
            <a:r>
              <a:rPr lang="en-US" dirty="0" smtClean="0"/>
              <a:t>qualificações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6416223" y="3583709"/>
            <a:ext cx="4685886" cy="14130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Exercícios de reforço da confiança</a:t>
            </a:r>
          </a:p>
          <a:p>
            <a:r>
              <a:rPr lang="en-US" dirty="0"/>
              <a:t>Cenários de carreira no mundo real</a:t>
            </a:r>
            <a:endParaRPr lang="de-DE" dirty="0"/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062182" y="2565508"/>
            <a:ext cx="10104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Objetivo: Dotar os participantes de estratégias e modelos para navegarem e serem bem sucedidos nos seus percursos profissionais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6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Desafios dos </a:t>
            </a:r>
            <a:r>
              <a:rPr lang="de-DE" dirty="0" err="1" smtClean="0"/>
              <a:t>cuidados infantis </a:t>
            </a:r>
            <a:r>
              <a:rPr lang="de-DE" dirty="0" smtClean="0"/>
              <a:t>e possíveis soluções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295400" y="2556932"/>
            <a:ext cx="9972963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Leila </a:t>
            </a:r>
            <a:r>
              <a:rPr lang="en-US" dirty="0"/>
              <a:t>é uma migrante da Turquia que se mudou recentemente para a Alemanha. Tem uma formação profissional que se enquadra nos níveis 3-5 do </a:t>
            </a:r>
            <a:r>
              <a:rPr lang="en-US" dirty="0" smtClean="0"/>
              <a:t>QEQ.  </a:t>
            </a:r>
          </a:p>
          <a:p>
            <a:r>
              <a:rPr lang="en-US" dirty="0" smtClean="0"/>
              <a:t>No entanto</a:t>
            </a:r>
            <a:r>
              <a:rPr lang="en-US" dirty="0"/>
              <a:t>, enfrenta um grande desafio: encontrar um serviço de acolhimento de crianças fiável e acessível para o seu filho de 3 anos, especialmente tendo em conta as diferenças culturais e a sua falta de familiaridade com o sistema alemão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Programas </a:t>
            </a:r>
            <a:r>
              <a:rPr lang="en-US" dirty="0"/>
              <a:t>governamentais</a:t>
            </a:r>
            <a:r>
              <a:rPr lang="en-US" dirty="0" smtClean="0"/>
              <a:t>, iniciativas comunitárias, </a:t>
            </a:r>
            <a:r>
              <a:rPr lang="en-US" dirty="0"/>
              <a:t>"</a:t>
            </a:r>
            <a:r>
              <a:rPr lang="en-US" dirty="0" smtClean="0"/>
              <a:t>Disposições relativas </a:t>
            </a:r>
            <a:r>
              <a:rPr lang="en-US" dirty="0"/>
              <a:t>ao local de trabalho</a:t>
            </a:r>
            <a:r>
              <a:rPr lang="en-US" dirty="0" smtClean="0"/>
              <a:t>, </a:t>
            </a:r>
            <a:r>
              <a:rPr lang="en-US" dirty="0"/>
              <a:t>etc.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27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Caminho para a </a:t>
            </a:r>
            <a:r>
              <a:rPr lang="de-DE" dirty="0" smtClean="0"/>
              <a:t>solução </a:t>
            </a:r>
            <a:r>
              <a:rPr lang="de-DE" dirty="0" smtClean="0"/>
              <a:t>do problema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err="1" smtClean="0"/>
              <a:t>Sensibilizar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Plataformas </a:t>
            </a:r>
            <a:r>
              <a:rPr lang="de-DE" dirty="0"/>
              <a:t>e aplicações </a:t>
            </a:r>
            <a:r>
              <a:rPr lang="de-DE" dirty="0" smtClean="0"/>
              <a:t>em linha</a:t>
            </a:r>
          </a:p>
          <a:p>
            <a:r>
              <a:rPr lang="en-US" dirty="0" smtClean="0"/>
              <a:t>Formação </a:t>
            </a:r>
            <a:r>
              <a:rPr lang="en-US" dirty="0"/>
              <a:t>linguística </a:t>
            </a:r>
            <a:r>
              <a:rPr lang="en-US" dirty="0" smtClean="0"/>
              <a:t>e/ou </a:t>
            </a:r>
            <a:r>
              <a:rPr lang="en-US" dirty="0"/>
              <a:t>cultural</a:t>
            </a:r>
            <a:endParaRPr lang="en-US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Modelos 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err="1"/>
              <a:t>Centros </a:t>
            </a:r>
            <a:r>
              <a:rPr lang="de-DE" dirty="0"/>
              <a:t>públicos </a:t>
            </a:r>
            <a:r>
              <a:rPr lang="de-DE" dirty="0" err="1"/>
              <a:t>de acolhimento de crianças </a:t>
            </a:r>
            <a:r>
              <a:rPr lang="de-DE" dirty="0"/>
              <a:t>(Kitas)</a:t>
            </a:r>
          </a:p>
          <a:p>
            <a:r>
              <a:rPr lang="de-DE" dirty="0"/>
              <a:t>Tagesmutter (</a:t>
            </a:r>
            <a:r>
              <a:rPr lang="de-DE" dirty="0" err="1"/>
              <a:t>Mães </a:t>
            </a:r>
            <a:r>
              <a:rPr lang="de-DE" dirty="0"/>
              <a:t>de dia</a:t>
            </a:r>
            <a:r>
              <a:rPr lang="de-DE" dirty="0"/>
              <a:t>)</a:t>
            </a:r>
          </a:p>
          <a:p>
            <a:r>
              <a:rPr lang="de-DE" dirty="0"/>
              <a:t>Acordos de trabalho flexíveis</a:t>
            </a:r>
          </a:p>
          <a:p>
            <a:r>
              <a:rPr lang="de-DE" dirty="0"/>
              <a:t>Grupos de integração e apoio</a:t>
            </a:r>
          </a:p>
          <a:p>
            <a:r>
              <a:rPr lang="de-DE" dirty="0"/>
              <a:t>Vales de </a:t>
            </a:r>
            <a:r>
              <a:rPr lang="de-DE" dirty="0" err="1"/>
              <a:t>acolhimento de crianças </a:t>
            </a:r>
            <a:r>
              <a:rPr lang="de-DE" dirty="0" err="1"/>
              <a:t>ou </a:t>
            </a:r>
            <a:r>
              <a:rPr lang="de-DE" dirty="0"/>
              <a:t>apoio financeiro</a:t>
            </a:r>
          </a:p>
          <a:p>
            <a:r>
              <a:rPr lang="en-US" dirty="0"/>
              <a:t>Redes do país de origem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7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Bloco 2 - Aptidões </a:t>
            </a:r>
            <a:r>
              <a:rPr lang="en-US" dirty="0"/>
              <a:t>e competências relacionadas com o mercado </a:t>
            </a:r>
            <a:r>
              <a:rPr lang="en-US" dirty="0" err="1"/>
              <a:t>de trabalho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8448" y="3823854"/>
            <a:ext cx="4511225" cy="2046593"/>
          </a:xfrm>
        </p:spPr>
        <p:txBody>
          <a:bodyPr>
            <a:normAutofit/>
          </a:bodyPr>
          <a:lstStyle/>
          <a:p>
            <a:r>
              <a:rPr lang="en-US" dirty="0" smtClean="0"/>
              <a:t>Compreender </a:t>
            </a:r>
            <a:r>
              <a:rPr lang="en-US" dirty="0"/>
              <a:t>as exigências e tendências do mercado de trabalho da UE</a:t>
            </a:r>
          </a:p>
          <a:p>
            <a:r>
              <a:rPr lang="en-US" dirty="0" smtClean="0"/>
              <a:t>Aptidões e competências transversais </a:t>
            </a:r>
            <a:r>
              <a:rPr lang="en-US" dirty="0"/>
              <a:t>no </a:t>
            </a:r>
            <a:r>
              <a:rPr lang="en-US" dirty="0" smtClean="0"/>
              <a:t>mercado de </a:t>
            </a:r>
            <a:r>
              <a:rPr lang="en-US" dirty="0"/>
              <a:t>trabalho atual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14836" y="3823854"/>
            <a:ext cx="4184812" cy="2046594"/>
          </a:xfrm>
        </p:spPr>
        <p:txBody>
          <a:bodyPr>
            <a:normAutofit/>
          </a:bodyPr>
          <a:lstStyle/>
          <a:p>
            <a:r>
              <a:rPr lang="en-US" dirty="0"/>
              <a:t>Cenários simulados do mercado de trabalho</a:t>
            </a:r>
          </a:p>
          <a:p>
            <a:r>
              <a:rPr lang="en-US" dirty="0"/>
              <a:t>Workshops sobre competências e ferramentas digitais relevantes para as funções profissionais</a:t>
            </a:r>
            <a:endParaRPr lang="de-DE" dirty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422400" y="2761674"/>
            <a:ext cx="10012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Objetivo: </a:t>
            </a:r>
            <a:r>
              <a:rPr lang="en-US" sz="2000" dirty="0"/>
              <a:t>Competências e conhecimentos </a:t>
            </a:r>
            <a:r>
              <a:rPr lang="en-US" sz="2000" dirty="0" smtClean="0"/>
              <a:t>cruciais </a:t>
            </a:r>
            <a:r>
              <a:rPr lang="en-US" sz="2000" dirty="0"/>
              <a:t>necessários para ter êxito no mercado de trabalho moderno.</a:t>
            </a:r>
          </a:p>
        </p:txBody>
      </p:sp>
    </p:spTree>
    <p:extLst>
      <p:ext uri="{BB962C8B-B14F-4D97-AF65-F5344CB8AC3E}">
        <p14:creationId xmlns:p14="http://schemas.microsoft.com/office/powerpoint/2010/main" val="33430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Caminho para a integração profissional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Leila, </a:t>
            </a:r>
            <a:r>
              <a:rPr lang="en-US" dirty="0"/>
              <a:t>uma mulher de 32 anos da Síria, recebeu formação profissional </a:t>
            </a:r>
            <a:r>
              <a:rPr lang="en-US" dirty="0" smtClean="0"/>
              <a:t>como </a:t>
            </a:r>
            <a:r>
              <a:rPr lang="en-US" dirty="0" smtClean="0"/>
              <a:t>enfermeira na Síria, QEQ 4. </a:t>
            </a:r>
            <a:r>
              <a:rPr lang="en-US" dirty="0"/>
              <a:t>Depois de se ter mudado para a Alemanha com os filhos, </a:t>
            </a:r>
            <a:r>
              <a:rPr lang="en-US" dirty="0"/>
              <a:t>pretende continuar a sua carreira na área da </a:t>
            </a:r>
            <a:r>
              <a:rPr lang="en-US" dirty="0" smtClean="0"/>
              <a:t>enfermagem.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0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294" y="587664"/>
            <a:ext cx="9248233" cy="75160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Análise do </a:t>
            </a:r>
            <a:r>
              <a:rPr lang="de-DE" dirty="0"/>
              <a:t>défice de </a:t>
            </a:r>
            <a:r>
              <a:rPr lang="de-DE" dirty="0" err="1"/>
              <a:t>competências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803564" y="1821223"/>
            <a:ext cx="5260616" cy="576262"/>
          </a:xfrm>
        </p:spPr>
        <p:txBody>
          <a:bodyPr/>
          <a:lstStyle/>
          <a:p>
            <a:r>
              <a:rPr lang="en-US" sz="2000" b="1" dirty="0"/>
              <a:t>Competências actuais da Lena (com base no </a:t>
            </a:r>
            <a:r>
              <a:rPr lang="en-US" sz="2000" b="1" dirty="0" smtClean="0"/>
              <a:t>EFP </a:t>
            </a:r>
            <a:r>
              <a:rPr lang="en-US" sz="2000" b="1" dirty="0"/>
              <a:t>sírio</a:t>
            </a:r>
            <a:r>
              <a:rPr lang="en-US" sz="2000" b="1" dirty="0" smtClean="0"/>
              <a:t>)</a:t>
            </a:r>
            <a:endParaRPr lang="de-DE" sz="2000" b="1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893294" y="2586182"/>
            <a:ext cx="4731651" cy="3500581"/>
          </a:xfrm>
        </p:spPr>
        <p:txBody>
          <a:bodyPr>
            <a:noAutofit/>
          </a:bodyPr>
          <a:lstStyle/>
          <a:p>
            <a:r>
              <a:rPr lang="en-US" sz="1600" dirty="0"/>
              <a:t>Cuidados básicos com feridas</a:t>
            </a:r>
          </a:p>
          <a:p>
            <a:r>
              <a:rPr lang="en-US" sz="1600" dirty="0"/>
              <a:t>Administração de medicamentos orais e injectáveis</a:t>
            </a:r>
          </a:p>
          <a:p>
            <a:r>
              <a:rPr lang="en-US" sz="1600" dirty="0"/>
              <a:t>Monitorização manual dos sinais vitais</a:t>
            </a:r>
          </a:p>
          <a:p>
            <a:r>
              <a:rPr lang="en-US" sz="1600" dirty="0"/>
              <a:t>Documentar informações sobre os doentes em árabe</a:t>
            </a:r>
          </a:p>
          <a:p>
            <a:r>
              <a:rPr lang="en-US" sz="1600" dirty="0"/>
              <a:t>Comunicar com os doentes e as famílias em árabe</a:t>
            </a:r>
          </a:p>
          <a:p>
            <a:r>
              <a:rPr lang="en-US" sz="1600" dirty="0"/>
              <a:t>Conhecimentos básicos sobre doenças e tratamentos comuns</a:t>
            </a:r>
          </a:p>
          <a:p>
            <a:r>
              <a:rPr lang="en-US" sz="1600" dirty="0"/>
              <a:t>Trabalhar em ambientes de elevado stress</a:t>
            </a:r>
          </a:p>
          <a:p>
            <a:r>
              <a:rPr lang="en-US" sz="1600" dirty="0"/>
              <a:t>Procedimentos básicos de primeiros socorros</a:t>
            </a:r>
            <a:endParaRPr lang="de-DE" sz="16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>
          <a:xfrm>
            <a:off x="6354618" y="1821223"/>
            <a:ext cx="4932219" cy="600364"/>
          </a:xfrm>
        </p:spPr>
        <p:txBody>
          <a:bodyPr/>
          <a:lstStyle/>
          <a:p>
            <a:r>
              <a:rPr lang="en-US" sz="2000" b="1" dirty="0"/>
              <a:t>Competências exigidas aos enfermeiros alemães</a:t>
            </a:r>
            <a:endParaRPr lang="de-DE" sz="2000" b="1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>
          <a:xfrm>
            <a:off x="5818909" y="2484582"/>
            <a:ext cx="5643418" cy="3602181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Tratamento avançado de feridas e procedimentos esterilizados</a:t>
            </a:r>
          </a:p>
          <a:p>
            <a:r>
              <a:rPr lang="en-US" sz="1600" dirty="0">
                <a:solidFill>
                  <a:schemeClr val="tx1"/>
                </a:solidFill>
              </a:rPr>
              <a:t>Administrar uma vasta gama de medicamentos, incluindo medicamentos intravenosos</a:t>
            </a:r>
          </a:p>
          <a:p>
            <a:r>
              <a:rPr lang="en-US" sz="1600" dirty="0"/>
              <a:t>Utilização de dispositivos digitais para monitorizar os sinais vitais</a:t>
            </a:r>
          </a:p>
          <a:p>
            <a:r>
              <a:rPr lang="en-US" sz="1600" dirty="0"/>
              <a:t>Documentar informações sobre os doentes em alemão utilizando software médico</a:t>
            </a:r>
          </a:p>
          <a:p>
            <a:r>
              <a:rPr lang="en-US" sz="1600" dirty="0"/>
              <a:t>Comunicar com doentes, familiares e colegas em alemão</a:t>
            </a:r>
          </a:p>
          <a:p>
            <a:r>
              <a:rPr lang="en-US" sz="1600" dirty="0"/>
              <a:t>Conhecimento das normas e protocolos europeus em matéria de cuidados de saúde</a:t>
            </a:r>
          </a:p>
          <a:p>
            <a:r>
              <a:rPr lang="en-US" sz="1600" dirty="0"/>
              <a:t>Trabalhar numa equipa multidisciplinar</a:t>
            </a:r>
          </a:p>
          <a:p>
            <a:r>
              <a:rPr lang="en-US" sz="1600" dirty="0"/>
              <a:t>Procedimentos e protocolos avançados de salvamento de vidas</a:t>
            </a:r>
          </a:p>
          <a:p>
            <a:r>
              <a:rPr lang="en-US" sz="1600" dirty="0"/>
              <a:t>Cumprimento da legislação alemã em matéria de cuidados de saúde e regulamentos de privacidade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742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Organic</ap:Template>
  <ap:TotalTime>0</ap:TotalTime>
  <ap:Words>825</ap:Words>
  <ap:Application>Microsoft Office PowerPoint</ap:Application>
  <ap:PresentationFormat>Breitbild</ap:PresentationFormat>
  <ap:Paragraphs>113</ap:Paragraphs>
  <ap:Slides>14</ap:Slides>
  <ap:Notes>0</ap:Notes>
  <ap:HiddenSlides>0</ap:HiddenSlides>
  <ap:MMClips>0</ap:MMClips>
  <ap:ScaleCrop>false</ap:ScaleCrop>
  <ap:HeadingPairs>
    <vt:vector baseType="variant" size="6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ap:HeadingPairs>
  <ap:TitlesOfParts>
    <vt:vector baseType="lpstr" size="21">
      <vt:lpstr>Arial</vt:lpstr>
      <vt:lpstr>Calibri</vt:lpstr>
      <vt:lpstr>Cambria</vt:lpstr>
      <vt:lpstr>Garamond</vt:lpstr>
      <vt:lpstr>Times New Roman</vt:lpstr>
      <vt:lpstr>Wingdings</vt:lpstr>
      <vt:lpstr>Organisch</vt:lpstr>
      <vt:lpstr>MyPath Training Kit</vt:lpstr>
      <vt:lpstr>Introduction</vt:lpstr>
      <vt:lpstr>Overview of the Training Kit</vt:lpstr>
      <vt:lpstr>Block 1 - Models for Career Developing</vt:lpstr>
      <vt:lpstr>Childcare Challenges and Potential Solutions</vt:lpstr>
      <vt:lpstr>Path to Problem Solution</vt:lpstr>
      <vt:lpstr>Block 2 - Labour Market Related Skills and Competences </vt:lpstr>
      <vt:lpstr>Path to Professional Integration</vt:lpstr>
      <vt:lpstr>Skill Gap Analysis</vt:lpstr>
      <vt:lpstr>Bridging each identified gap</vt:lpstr>
      <vt:lpstr>Block 3 - Models for Emotional Intelligence</vt:lpstr>
      <vt:lpstr>Handling Emotional Labyrinth</vt:lpstr>
      <vt:lpstr>Block 4 - Developing/Improving Cognitive Skills</vt:lpstr>
      <vt:lpstr>PowerPoint-Präsentation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PowerPoint-Präsentation</dc:title>
  <dc:creator>Ofelya Weinblat</dc:creator>
  <lastModifiedBy>Ofelya Weinblat</lastModifiedBy>
  <revision>23</revision>
  <dcterms:created xsi:type="dcterms:W3CDTF">2023-09-18T06:54:11.0000000Z</dcterms:created>
  <dcterms:modified xsi:type="dcterms:W3CDTF">2023-12-29T12:30:46.0000000Z</dcterms:modified>
  <keywords>, docId:5C85224C8902D1FD422BF65627C39624</keywords>
</coreProperties>
</file>