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1" r:id="rId1"/>
  </p:sldMasterIdLst>
  <p:sldIdLst>
    <p:sldId id="256" r:id="rId2"/>
    <p:sldId id="257" r:id="rId3"/>
    <p:sldId id="258" r:id="rId4"/>
    <p:sldId id="259" r:id="rId5"/>
    <p:sldId id="264" r:id="rId6"/>
    <p:sldId id="265" r:id="rId7"/>
    <p:sldId id="260" r:id="rId8"/>
    <p:sldId id="266" r:id="rId9"/>
    <p:sldId id="268" r:id="rId10"/>
    <p:sldId id="269" r:id="rId11"/>
    <p:sldId id="261" r:id="rId12"/>
    <p:sldId id="270" r:id="rId13"/>
    <p:sldId id="262"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12/29/2023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‹Nr.›</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21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87DE6118-2437-4B30-8E3C-4D2BE6020583}" type="datetimeFigureOut">
              <a:rPr lang="en-US" smtClean="0"/>
              <a:pPr/>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396614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87DE6118-2437-4B30-8E3C-4D2BE6020583}" type="datetimeFigureOut">
              <a:rPr lang="en-US" smtClean="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‹Nr.›</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09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87DE6118-2437-4B30-8E3C-4D2BE6020583}" type="datetimeFigureOut">
              <a:rPr lang="en-US" smtClean="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922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87DE6118-2437-4B30-8E3C-4D2BE6020583}" type="datetimeFigureOut">
              <a:rPr lang="en-US" smtClean="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135974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87DE6118-2437-4B30-8E3C-4D2BE6020583}" type="datetimeFigureOut">
              <a:rPr lang="en-US" smtClean="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71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87DE6118-2437-4B30-8E3C-4D2BE6020583}" type="datetimeFigureOut">
              <a:rPr lang="en-US" smtClean="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‹Nr.›</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262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430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14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4423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87DE6118-2437-4B30-8E3C-4D2BE6020583}" type="datetimeFigureOut">
              <a:rPr lang="en-US" smtClean="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‹Nr.›</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227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387681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12/29/2023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‹Nr.›</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647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‹Nr.›</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12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12/29/2023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7100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87DE6118-2437-4B30-8E3C-4D2BE6020583}" type="datetimeFigureOut">
              <a:rPr lang="en-US" smtClean="0"/>
              <a:pPr/>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‹Nr.›</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250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smtClean="0"/>
              <a:t>Titelmasterformat durch Klicken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87DE6118-2437-4B30-8E3C-4D2BE6020583}" type="datetimeFigureOut">
              <a:rPr lang="en-US" smtClean="0"/>
              <a:pPr/>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416584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12/29/2023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18250287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MyPath</a:t>
            </a:r>
            <a:r>
              <a:rPr lang="de-DE" dirty="0" smtClean="0"/>
              <a:t> Training Kit</a:t>
            </a:r>
            <a:endParaRPr lang="de-DE" dirty="0"/>
          </a:p>
        </p:txBody>
      </p:sp>
      <p:sp>
        <p:nvSpPr>
          <p:cNvPr id="3" name="Untertitel 2"/>
          <p:cNvSpPr>
            <a:spLocks noGrp="1"/>
          </p:cNvSpPr>
          <p:nvPr>
            <p:ph type="subTitle" idx="1"/>
          </p:nvPr>
        </p:nvSpPr>
        <p:spPr/>
        <p:txBody>
          <a:bodyPr/>
          <a:lstStyle/>
          <a:p>
            <a:pPr algn="r"/>
            <a:r>
              <a:rPr lang="de-DE" dirty="0" smtClean="0"/>
              <a:t>Ofelya Weinblat</a:t>
            </a:r>
            <a:endParaRPr lang="de-DE"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25" name="Grafik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8" y="406400"/>
            <a:ext cx="1289050" cy="577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035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71488" algn="l"/>
                <a:tab pos="700088" algn="l"/>
              </a:tabLst>
              <a:defRPr>
                <a:solidFill>
                  <a:schemeClr val="tx1"/>
                </a:solidFill>
                <a:latin typeface="Arial" panose="020B0604020202020204" pitchFamily="34" charset="0"/>
              </a:defRPr>
            </a:lvl1pPr>
            <a:lvl2pPr eaLnBrk="0" fontAlgn="base" hangingPunct="0">
              <a:spcBef>
                <a:spcPct val="0"/>
              </a:spcBef>
              <a:spcAft>
                <a:spcPct val="0"/>
              </a:spcAft>
              <a:tabLst>
                <a:tab pos="471488" algn="l"/>
                <a:tab pos="700088" algn="l"/>
              </a:tabLst>
              <a:defRPr>
                <a:solidFill>
                  <a:schemeClr val="tx1"/>
                </a:solidFill>
                <a:latin typeface="Arial" panose="020B0604020202020204" pitchFamily="34" charset="0"/>
              </a:defRPr>
            </a:lvl2pPr>
            <a:lvl3pPr eaLnBrk="0" fontAlgn="base" hangingPunct="0">
              <a:spcBef>
                <a:spcPct val="0"/>
              </a:spcBef>
              <a:spcAft>
                <a:spcPct val="0"/>
              </a:spcAft>
              <a:tabLst>
                <a:tab pos="471488" algn="l"/>
                <a:tab pos="700088" algn="l"/>
              </a:tabLst>
              <a:defRPr>
                <a:solidFill>
                  <a:schemeClr val="tx1"/>
                </a:solidFill>
                <a:latin typeface="Arial" panose="020B0604020202020204" pitchFamily="34" charset="0"/>
              </a:defRPr>
            </a:lvl3pPr>
            <a:lvl4pPr eaLnBrk="0" fontAlgn="base" hangingPunct="0">
              <a:spcBef>
                <a:spcPct val="0"/>
              </a:spcBef>
              <a:spcAft>
                <a:spcPct val="0"/>
              </a:spcAft>
              <a:tabLst>
                <a:tab pos="471488" algn="l"/>
                <a:tab pos="700088" algn="l"/>
              </a:tabLst>
              <a:defRPr>
                <a:solidFill>
                  <a:schemeClr val="tx1"/>
                </a:solidFill>
                <a:latin typeface="Arial" panose="020B0604020202020204" pitchFamily="34" charset="0"/>
              </a:defRPr>
            </a:lvl4pPr>
            <a:lvl5pPr eaLnBrk="0" fontAlgn="base" hangingPunct="0">
              <a:spcBef>
                <a:spcPct val="0"/>
              </a:spcBef>
              <a:spcAft>
                <a:spcPct val="0"/>
              </a:spcAft>
              <a:tabLst>
                <a:tab pos="471488" algn="l"/>
                <a:tab pos="700088" algn="l"/>
              </a:tabLst>
              <a:defRPr>
                <a:solidFill>
                  <a:schemeClr val="tx1"/>
                </a:solidFill>
                <a:latin typeface="Arial" panose="020B0604020202020204" pitchFamily="34" charset="0"/>
              </a:defRPr>
            </a:lvl5pPr>
            <a:lvl6pPr eaLnBrk="0" fontAlgn="base" hangingPunct="0">
              <a:spcBef>
                <a:spcPct val="0"/>
              </a:spcBef>
              <a:spcAft>
                <a:spcPct val="0"/>
              </a:spcAft>
              <a:tabLst>
                <a:tab pos="471488" algn="l"/>
                <a:tab pos="700088" algn="l"/>
              </a:tabLst>
              <a:defRPr>
                <a:solidFill>
                  <a:schemeClr val="tx1"/>
                </a:solidFill>
                <a:latin typeface="Arial" panose="020B0604020202020204" pitchFamily="34" charset="0"/>
              </a:defRPr>
            </a:lvl6pPr>
            <a:lvl7pPr eaLnBrk="0" fontAlgn="base" hangingPunct="0">
              <a:spcBef>
                <a:spcPct val="0"/>
              </a:spcBef>
              <a:spcAft>
                <a:spcPct val="0"/>
              </a:spcAft>
              <a:tabLst>
                <a:tab pos="471488" algn="l"/>
                <a:tab pos="700088" algn="l"/>
              </a:tabLst>
              <a:defRPr>
                <a:solidFill>
                  <a:schemeClr val="tx1"/>
                </a:solidFill>
                <a:latin typeface="Arial" panose="020B0604020202020204" pitchFamily="34" charset="0"/>
              </a:defRPr>
            </a:lvl7pPr>
            <a:lvl8pPr eaLnBrk="0" fontAlgn="base" hangingPunct="0">
              <a:spcBef>
                <a:spcPct val="0"/>
              </a:spcBef>
              <a:spcAft>
                <a:spcPct val="0"/>
              </a:spcAft>
              <a:tabLst>
                <a:tab pos="471488" algn="l"/>
                <a:tab pos="700088" algn="l"/>
              </a:tabLst>
              <a:defRPr>
                <a:solidFill>
                  <a:schemeClr val="tx1"/>
                </a:solidFill>
                <a:latin typeface="Arial" panose="020B0604020202020204" pitchFamily="34" charset="0"/>
              </a:defRPr>
            </a:lvl8pPr>
            <a:lvl9pPr eaLnBrk="0" fontAlgn="base" hangingPunct="0">
              <a:spcBef>
                <a:spcPct val="0"/>
              </a:spcBef>
              <a:spcAft>
                <a:spcPct val="0"/>
              </a:spcAft>
              <a:tabLst>
                <a:tab pos="471488" algn="l"/>
                <a:tab pos="7000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71488" algn="l"/>
                <a:tab pos="700088" algn="l"/>
              </a:tabLst>
            </a:pPr>
            <a:r>
              <a:rPr kumimoji="0" lang="de-DE" altLang="de-DE"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71488" algn="l"/>
                <a:tab pos="700088" algn="l"/>
              </a:tabLst>
            </a:pPr>
            <a:r>
              <a:rPr kumimoji="0" lang="de-DE" altLang="de-DE" sz="10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 n°: 2021-DE02-KA220-VET-000030549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24" name="Rechteck 23"/>
          <p:cNvSpPr/>
          <p:nvPr/>
        </p:nvSpPr>
        <p:spPr>
          <a:xfrm>
            <a:off x="1108364" y="5791200"/>
            <a:ext cx="10501745" cy="816890"/>
          </a:xfrm>
          <a:prstGeom prst="rect">
            <a:avLst/>
          </a:prstGeom>
        </p:spPr>
        <p:txBody>
          <a:bodyPr wrap="square">
            <a:spAutoFit/>
          </a:bodyPr>
          <a:lstStyle/>
          <a:p>
            <a:pPr algn="just">
              <a:lnSpc>
                <a:spcPct val="107000"/>
              </a:lnSpc>
              <a:spcAft>
                <a:spcPts val="0"/>
              </a:spcAft>
            </a:pPr>
            <a:r>
              <a:rPr lang="en-GB" sz="1200" dirty="0">
                <a:latin typeface="Calibri" panose="020F0502020204030204" pitchFamily="34" charset="0"/>
                <a:ea typeface="Cambria" panose="02040503050406030204" pitchFamily="18" charset="0"/>
                <a:cs typeface="Times New Roman" panose="02020603050405020304" pitchFamily="18" charset="0"/>
              </a:rPr>
              <a:t>T</a:t>
            </a:r>
            <a:r>
              <a:rPr lang="en-GB" sz="1200" dirty="0" smtClean="0">
                <a:latin typeface="Calibri" panose="020F0502020204030204" pitchFamily="34" charset="0"/>
                <a:ea typeface="Cambria" panose="02040503050406030204" pitchFamily="18" charset="0"/>
                <a:cs typeface="Times New Roman" panose="02020603050405020304" pitchFamily="18" charset="0"/>
              </a:rPr>
              <a:t>his </a:t>
            </a:r>
            <a:r>
              <a:rPr lang="en-GB" sz="1200" dirty="0">
                <a:latin typeface="Calibri" panose="020F0502020204030204" pitchFamily="34" charset="0"/>
                <a:ea typeface="Cambria" panose="02040503050406030204" pitchFamily="18" charset="0"/>
                <a:cs typeface="Times New Roman" panose="02020603050405020304" pitchFamily="18" charset="0"/>
              </a:rPr>
              <a:t>project was funded with support from the European Commission. This publication reflects the views only of the author, and the Commission cannot be held responsible for any use which may be made of the information contained herein</a:t>
            </a:r>
            <a:r>
              <a:rPr lang="en-GB" sz="1200" dirty="0" smtClean="0">
                <a:latin typeface="Calibri" panose="020F0502020204030204" pitchFamily="34" charset="0"/>
                <a:ea typeface="Cambria" panose="02040503050406030204" pitchFamily="18" charset="0"/>
                <a:cs typeface="Times New Roman" panose="02020603050405020304" pitchFamily="18" charset="0"/>
              </a:rPr>
              <a:t>.</a:t>
            </a:r>
          </a:p>
          <a:p>
            <a:pPr algn="just">
              <a:lnSpc>
                <a:spcPct val="107000"/>
              </a:lnSpc>
              <a:spcAft>
                <a:spcPts val="0"/>
              </a:spcAft>
            </a:pPr>
            <a:endParaRPr lang="en-GB" sz="900" dirty="0">
              <a:effectLst/>
              <a:latin typeface="Calibri" panose="020F0502020204030204" pitchFamily="34" charset="0"/>
              <a:ea typeface="Cambria" panose="02040503050406030204" pitchFamily="18" charset="0"/>
              <a:cs typeface="Times New Roman" panose="02020603050405020304" pitchFamily="18" charset="0"/>
            </a:endParaRPr>
          </a:p>
          <a:p>
            <a:pPr algn="just">
              <a:lnSpc>
                <a:spcPct val="107000"/>
              </a:lnSpc>
              <a:spcAft>
                <a:spcPts val="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Grafik 24"/>
          <p:cNvPicPr>
            <a:picLocks noChangeAspect="1"/>
          </p:cNvPicPr>
          <p:nvPr/>
        </p:nvPicPr>
        <p:blipFill>
          <a:blip r:embed="rId3"/>
          <a:stretch>
            <a:fillRect/>
          </a:stretch>
        </p:blipFill>
        <p:spPr>
          <a:xfrm>
            <a:off x="9622641" y="6094790"/>
            <a:ext cx="1987468" cy="420660"/>
          </a:xfrm>
          <a:prstGeom prst="rect">
            <a:avLst/>
          </a:prstGeom>
        </p:spPr>
      </p:pic>
      <p:pic>
        <p:nvPicPr>
          <p:cNvPr id="6" name="Grafik 5"/>
          <p:cNvPicPr>
            <a:picLocks noChangeAspect="1"/>
          </p:cNvPicPr>
          <p:nvPr/>
        </p:nvPicPr>
        <p:blipFill>
          <a:blip r:embed="rId4"/>
          <a:stretch>
            <a:fillRect/>
          </a:stretch>
        </p:blipFill>
        <p:spPr>
          <a:xfrm>
            <a:off x="1223686" y="6204527"/>
            <a:ext cx="902286" cy="310923"/>
          </a:xfrm>
          <a:prstGeom prst="rect">
            <a:avLst/>
          </a:prstGeom>
        </p:spPr>
      </p:pic>
    </p:spTree>
    <p:extLst>
      <p:ext uri="{BB962C8B-B14F-4D97-AF65-F5344CB8AC3E}">
        <p14:creationId xmlns:p14="http://schemas.microsoft.com/office/powerpoint/2010/main" val="1519133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smtClean="0"/>
              <a:t>Bridging each </a:t>
            </a:r>
            <a:r>
              <a:rPr lang="en-US" dirty="0"/>
              <a:t>identified gap</a:t>
            </a:r>
            <a:endParaRPr lang="de-DE" dirty="0"/>
          </a:p>
        </p:txBody>
      </p:sp>
      <p:sp>
        <p:nvSpPr>
          <p:cNvPr id="8" name="Inhaltsplatzhalter 7"/>
          <p:cNvSpPr>
            <a:spLocks noGrp="1"/>
          </p:cNvSpPr>
          <p:nvPr>
            <p:ph idx="1"/>
          </p:nvPr>
        </p:nvSpPr>
        <p:spPr>
          <a:xfrm>
            <a:off x="1295400" y="2556932"/>
            <a:ext cx="10083799" cy="3318936"/>
          </a:xfrm>
        </p:spPr>
        <p:txBody>
          <a:bodyPr>
            <a:normAutofit/>
          </a:bodyPr>
          <a:lstStyle/>
          <a:p>
            <a:r>
              <a:rPr lang="en-US" dirty="0" smtClean="0"/>
              <a:t>Specific </a:t>
            </a:r>
            <a:r>
              <a:rPr lang="en-US" dirty="0"/>
              <a:t>skills, </a:t>
            </a:r>
            <a:r>
              <a:rPr lang="en-US" dirty="0" smtClean="0"/>
              <a:t>e.g. digital or language </a:t>
            </a:r>
            <a:r>
              <a:rPr lang="en-US" dirty="0"/>
              <a:t>proficiency.</a:t>
            </a:r>
          </a:p>
          <a:p>
            <a:r>
              <a:rPr lang="en-US" dirty="0"/>
              <a:t>Potential mentors </a:t>
            </a:r>
            <a:r>
              <a:rPr lang="en-US" dirty="0" smtClean="0"/>
              <a:t>that </a:t>
            </a:r>
            <a:r>
              <a:rPr lang="en-US" dirty="0"/>
              <a:t>can </a:t>
            </a:r>
            <a:r>
              <a:rPr lang="en-US" dirty="0" smtClean="0"/>
              <a:t>guide.</a:t>
            </a:r>
          </a:p>
          <a:p>
            <a:r>
              <a:rPr lang="en-US" dirty="0"/>
              <a:t>Local German institutions or organizations that offer supplementary courses.</a:t>
            </a:r>
          </a:p>
          <a:p>
            <a:r>
              <a:rPr lang="en-US" dirty="0" smtClean="0"/>
              <a:t>Local centers that </a:t>
            </a:r>
            <a:r>
              <a:rPr lang="en-US" dirty="0"/>
              <a:t>might provide on-the-job training or internship opportunities.</a:t>
            </a:r>
            <a:endParaRPr lang="de-DE" dirty="0"/>
          </a:p>
        </p:txBody>
      </p:sp>
    </p:spTree>
    <p:extLst>
      <p:ext uri="{BB962C8B-B14F-4D97-AF65-F5344CB8AC3E}">
        <p14:creationId xmlns:p14="http://schemas.microsoft.com/office/powerpoint/2010/main" val="2966673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2" y="982133"/>
            <a:ext cx="9601196" cy="754304"/>
          </a:xfrm>
        </p:spPr>
        <p:txBody>
          <a:bodyPr>
            <a:normAutofit fontScale="90000"/>
          </a:bodyPr>
          <a:lstStyle/>
          <a:p>
            <a:r>
              <a:rPr lang="en-US" dirty="0"/>
              <a:t>Block 3 - Models for Emotional </a:t>
            </a:r>
            <a:r>
              <a:rPr lang="en-US" dirty="0" smtClean="0"/>
              <a:t>Intelligence</a:t>
            </a:r>
            <a:endParaRPr lang="de-DE" dirty="0"/>
          </a:p>
        </p:txBody>
      </p:sp>
      <p:sp>
        <p:nvSpPr>
          <p:cNvPr id="3" name="Inhaltsplatzhalter 2"/>
          <p:cNvSpPr>
            <a:spLocks noGrp="1"/>
          </p:cNvSpPr>
          <p:nvPr>
            <p:ph sz="half" idx="1"/>
          </p:nvPr>
        </p:nvSpPr>
        <p:spPr>
          <a:xfrm>
            <a:off x="735447" y="2660073"/>
            <a:ext cx="4612825" cy="2120484"/>
          </a:xfrm>
        </p:spPr>
        <p:txBody>
          <a:bodyPr>
            <a:normAutofit fontScale="85000" lnSpcReduction="10000"/>
          </a:bodyPr>
          <a:lstStyle/>
          <a:p>
            <a:r>
              <a:rPr lang="en-US" dirty="0" smtClean="0"/>
              <a:t>The </a:t>
            </a:r>
            <a:r>
              <a:rPr lang="en-US" dirty="0"/>
              <a:t>importance of emotional intelligence in the workplace</a:t>
            </a:r>
          </a:p>
          <a:p>
            <a:r>
              <a:rPr lang="en-US" dirty="0"/>
              <a:t>Recognizing emotional triggers and reactions</a:t>
            </a:r>
          </a:p>
          <a:p>
            <a:endParaRPr lang="de-DE" dirty="0"/>
          </a:p>
        </p:txBody>
      </p:sp>
      <p:sp>
        <p:nvSpPr>
          <p:cNvPr id="4" name="Inhaltsplatzhalter 3"/>
          <p:cNvSpPr>
            <a:spLocks noGrp="1"/>
          </p:cNvSpPr>
          <p:nvPr>
            <p:ph sz="half" idx="2"/>
          </p:nvPr>
        </p:nvSpPr>
        <p:spPr>
          <a:xfrm>
            <a:off x="5680364" y="2660073"/>
            <a:ext cx="5689601" cy="3555999"/>
          </a:xfrm>
        </p:spPr>
        <p:txBody>
          <a:bodyPr>
            <a:normAutofit fontScale="85000" lnSpcReduction="10000"/>
          </a:bodyPr>
          <a:lstStyle/>
          <a:p>
            <a:r>
              <a:rPr lang="en-US" dirty="0" smtClean="0"/>
              <a:t>Group activities to practice empathy and effective communication</a:t>
            </a:r>
          </a:p>
          <a:p>
            <a:pPr lvl="1"/>
            <a:r>
              <a:rPr lang="en-US" dirty="0" smtClean="0"/>
              <a:t>Personal Story Sharing</a:t>
            </a:r>
          </a:p>
          <a:p>
            <a:pPr lvl="1"/>
            <a:r>
              <a:rPr lang="en-US" dirty="0" smtClean="0"/>
              <a:t>Emotional Vocabulary Expansion </a:t>
            </a:r>
          </a:p>
          <a:p>
            <a:pPr lvl="1"/>
            <a:r>
              <a:rPr lang="en-US" dirty="0" smtClean="0"/>
              <a:t>Empathy Walk </a:t>
            </a:r>
          </a:p>
          <a:p>
            <a:r>
              <a:rPr lang="en-US" dirty="0" smtClean="0"/>
              <a:t>Exercises for self-awareness and self-regulation</a:t>
            </a:r>
          </a:p>
          <a:p>
            <a:pPr lvl="1"/>
            <a:r>
              <a:rPr lang="en-US" dirty="0" smtClean="0"/>
              <a:t>Stress Management such as cultural-aware meditation, multicultural, and inclusive relaxation exercises</a:t>
            </a:r>
          </a:p>
          <a:p>
            <a:pPr lvl="1"/>
            <a:r>
              <a:rPr lang="en-US" dirty="0" smtClean="0"/>
              <a:t>Role-Playing </a:t>
            </a:r>
            <a:r>
              <a:rPr lang="en-US" dirty="0"/>
              <a:t>Activity</a:t>
            </a:r>
            <a:endParaRPr lang="en-US" dirty="0" smtClean="0"/>
          </a:p>
          <a:p>
            <a:pPr lvl="1"/>
            <a:r>
              <a:rPr lang="en-US" dirty="0" smtClean="0"/>
              <a:t>A personal </a:t>
            </a:r>
            <a:r>
              <a:rPr lang="en-US" dirty="0"/>
              <a:t>EI development plan</a:t>
            </a:r>
            <a:endParaRPr lang="en-US" dirty="0" smtClean="0"/>
          </a:p>
          <a:p>
            <a:pPr lvl="1"/>
            <a:endParaRPr lang="en-US" dirty="0" smtClean="0"/>
          </a:p>
          <a:p>
            <a:pPr lvl="1"/>
            <a:endParaRPr lang="en-US" dirty="0" smtClean="0"/>
          </a:p>
          <a:p>
            <a:endParaRPr lang="de-DE" dirty="0"/>
          </a:p>
        </p:txBody>
      </p:sp>
      <p:sp>
        <p:nvSpPr>
          <p:cNvPr id="5" name="Rechteck 4"/>
          <p:cNvSpPr/>
          <p:nvPr/>
        </p:nvSpPr>
        <p:spPr>
          <a:xfrm>
            <a:off x="735447" y="1736437"/>
            <a:ext cx="10129979" cy="707886"/>
          </a:xfrm>
          <a:prstGeom prst="rect">
            <a:avLst/>
          </a:prstGeom>
        </p:spPr>
        <p:txBody>
          <a:bodyPr wrap="square">
            <a:spAutoFit/>
          </a:bodyPr>
          <a:lstStyle/>
          <a:p>
            <a:r>
              <a:rPr lang="en-US" sz="2000" dirty="0"/>
              <a:t>Objective: Empower participants to understand and manage their emotions, helping them to communicate effectively and build strong professional relationships.</a:t>
            </a:r>
          </a:p>
        </p:txBody>
      </p:sp>
    </p:spTree>
    <p:extLst>
      <p:ext uri="{BB962C8B-B14F-4D97-AF65-F5344CB8AC3E}">
        <p14:creationId xmlns:p14="http://schemas.microsoft.com/office/powerpoint/2010/main" val="3279625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1295402" y="982133"/>
            <a:ext cx="9601196" cy="745068"/>
          </a:xfrm>
        </p:spPr>
        <p:txBody>
          <a:bodyPr>
            <a:normAutofit fontScale="90000"/>
          </a:bodyPr>
          <a:lstStyle/>
          <a:p>
            <a:r>
              <a:rPr lang="de-DE" dirty="0"/>
              <a:t>Handling Emotional Labyrinth</a:t>
            </a:r>
          </a:p>
        </p:txBody>
      </p:sp>
      <p:sp>
        <p:nvSpPr>
          <p:cNvPr id="14" name="Textplatzhalter 13"/>
          <p:cNvSpPr>
            <a:spLocks noGrp="1"/>
          </p:cNvSpPr>
          <p:nvPr>
            <p:ph type="body" idx="1"/>
          </p:nvPr>
        </p:nvSpPr>
        <p:spPr>
          <a:xfrm>
            <a:off x="1110673" y="1815715"/>
            <a:ext cx="4718304" cy="576262"/>
          </a:xfrm>
        </p:spPr>
        <p:txBody>
          <a:bodyPr/>
          <a:lstStyle/>
          <a:p>
            <a:r>
              <a:rPr lang="de-DE" dirty="0"/>
              <a:t>Emotional </a:t>
            </a:r>
            <a:r>
              <a:rPr lang="de-DE" dirty="0" smtClean="0"/>
              <a:t>Scenarios</a:t>
            </a:r>
            <a:endParaRPr lang="de-DE" dirty="0"/>
          </a:p>
        </p:txBody>
      </p:sp>
      <p:sp>
        <p:nvSpPr>
          <p:cNvPr id="6" name="Inhaltsplatzhalter 5"/>
          <p:cNvSpPr>
            <a:spLocks noGrp="1"/>
          </p:cNvSpPr>
          <p:nvPr>
            <p:ph sz="half" idx="2"/>
          </p:nvPr>
        </p:nvSpPr>
        <p:spPr>
          <a:xfrm>
            <a:off x="591128" y="2559772"/>
            <a:ext cx="6742545" cy="3408458"/>
          </a:xfrm>
        </p:spPr>
        <p:txBody>
          <a:bodyPr>
            <a:normAutofit fontScale="92500"/>
          </a:bodyPr>
          <a:lstStyle/>
          <a:p>
            <a:r>
              <a:rPr lang="en-US" dirty="0" smtClean="0"/>
              <a:t>Leila </a:t>
            </a:r>
            <a:r>
              <a:rPr lang="en-US" dirty="0"/>
              <a:t>feels isolated during her breaks </a:t>
            </a:r>
            <a:r>
              <a:rPr lang="en-US" dirty="0" smtClean="0"/>
              <a:t>as </a:t>
            </a:r>
            <a:r>
              <a:rPr lang="en-US" dirty="0"/>
              <a:t>her colleagues </a:t>
            </a:r>
            <a:r>
              <a:rPr lang="en-US" dirty="0" smtClean="0"/>
              <a:t>talk </a:t>
            </a:r>
            <a:r>
              <a:rPr lang="en-US" dirty="0"/>
              <a:t>in </a:t>
            </a:r>
            <a:r>
              <a:rPr lang="en-US" dirty="0" smtClean="0"/>
              <a:t>GE </a:t>
            </a:r>
            <a:r>
              <a:rPr lang="en-US" dirty="0"/>
              <a:t>and she struggles to join the conversation.</a:t>
            </a:r>
          </a:p>
          <a:p>
            <a:r>
              <a:rPr lang="en-US" dirty="0"/>
              <a:t>A patient refuses </a:t>
            </a:r>
            <a:r>
              <a:rPr lang="en-US" dirty="0" smtClean="0"/>
              <a:t>her </a:t>
            </a:r>
            <a:r>
              <a:rPr lang="en-US" dirty="0"/>
              <a:t>assistance due to her migrant background.</a:t>
            </a:r>
          </a:p>
          <a:p>
            <a:r>
              <a:rPr lang="en-US" dirty="0" smtClean="0"/>
              <a:t>She faces </a:t>
            </a:r>
            <a:r>
              <a:rPr lang="en-US" dirty="0"/>
              <a:t>a stressful situation where a patient's condition deteriorates rapidly, and she needs to communicate with a German-speaking doctor.</a:t>
            </a:r>
          </a:p>
          <a:p>
            <a:r>
              <a:rPr lang="en-US" dirty="0"/>
              <a:t>A coworker makes a casual but culturally insensitive joke.</a:t>
            </a:r>
            <a:endParaRPr lang="de-DE" dirty="0"/>
          </a:p>
        </p:txBody>
      </p:sp>
      <p:sp>
        <p:nvSpPr>
          <p:cNvPr id="15" name="Textplatzhalter 14"/>
          <p:cNvSpPr>
            <a:spLocks noGrp="1"/>
          </p:cNvSpPr>
          <p:nvPr>
            <p:ph type="body" sz="quarter" idx="3"/>
          </p:nvPr>
        </p:nvSpPr>
        <p:spPr>
          <a:xfrm>
            <a:off x="7204364" y="1815715"/>
            <a:ext cx="3426757" cy="576262"/>
          </a:xfrm>
        </p:spPr>
        <p:txBody>
          <a:bodyPr/>
          <a:lstStyle/>
          <a:p>
            <a:r>
              <a:rPr lang="en-US" dirty="0" smtClean="0"/>
              <a:t>Reactions</a:t>
            </a:r>
            <a:endParaRPr lang="de-DE" dirty="0"/>
          </a:p>
        </p:txBody>
      </p:sp>
      <p:sp>
        <p:nvSpPr>
          <p:cNvPr id="16" name="Inhaltsplatzhalter 15"/>
          <p:cNvSpPr>
            <a:spLocks noGrp="1"/>
          </p:cNvSpPr>
          <p:nvPr>
            <p:ph sz="quarter" idx="4"/>
          </p:nvPr>
        </p:nvSpPr>
        <p:spPr>
          <a:xfrm>
            <a:off x="7333673" y="2559770"/>
            <a:ext cx="4017818" cy="3240666"/>
          </a:xfrm>
        </p:spPr>
        <p:txBody>
          <a:bodyPr>
            <a:normAutofit lnSpcReduction="10000"/>
          </a:bodyPr>
          <a:lstStyle/>
          <a:p>
            <a:r>
              <a:rPr lang="en-US" dirty="0" smtClean="0"/>
              <a:t>Defensiveness</a:t>
            </a:r>
            <a:endParaRPr lang="en-US" dirty="0"/>
          </a:p>
          <a:p>
            <a:r>
              <a:rPr lang="en-US" dirty="0"/>
              <a:t>Seeking clarification</a:t>
            </a:r>
          </a:p>
          <a:p>
            <a:r>
              <a:rPr lang="en-US" dirty="0"/>
              <a:t>Avoidance</a:t>
            </a:r>
          </a:p>
          <a:p>
            <a:r>
              <a:rPr lang="en-US" dirty="0"/>
              <a:t>Asking for support</a:t>
            </a:r>
          </a:p>
          <a:p>
            <a:r>
              <a:rPr lang="en-US" dirty="0"/>
              <a:t>Taking a moment to breathe </a:t>
            </a:r>
            <a:r>
              <a:rPr lang="en-US" dirty="0" smtClean="0"/>
              <a:t>&amp; </a:t>
            </a:r>
            <a:r>
              <a:rPr lang="en-US" dirty="0"/>
              <a:t>process</a:t>
            </a:r>
          </a:p>
          <a:p>
            <a:r>
              <a:rPr lang="en-US" dirty="0"/>
              <a:t>Expressing feelings calmly</a:t>
            </a:r>
          </a:p>
          <a:p>
            <a:endParaRPr lang="de-DE" dirty="0"/>
          </a:p>
        </p:txBody>
      </p:sp>
    </p:spTree>
    <p:extLst>
      <p:ext uri="{BB962C8B-B14F-4D97-AF65-F5344CB8AC3E}">
        <p14:creationId xmlns:p14="http://schemas.microsoft.com/office/powerpoint/2010/main" val="2583772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6784" y="632352"/>
            <a:ext cx="10102271" cy="1030193"/>
          </a:xfrm>
        </p:spPr>
        <p:txBody>
          <a:bodyPr>
            <a:normAutofit fontScale="90000"/>
          </a:bodyPr>
          <a:lstStyle/>
          <a:p>
            <a:r>
              <a:rPr lang="en-US" dirty="0"/>
              <a:t>Block 4 - Developing/Improving Cognitive </a:t>
            </a:r>
            <a:r>
              <a:rPr lang="en-US" dirty="0" smtClean="0"/>
              <a:t>Skills</a:t>
            </a:r>
            <a:endParaRPr lang="de-DE" dirty="0"/>
          </a:p>
        </p:txBody>
      </p:sp>
      <p:sp>
        <p:nvSpPr>
          <p:cNvPr id="3" name="Inhaltsplatzhalter 2"/>
          <p:cNvSpPr>
            <a:spLocks noGrp="1"/>
          </p:cNvSpPr>
          <p:nvPr>
            <p:ph sz="half" idx="1"/>
          </p:nvPr>
        </p:nvSpPr>
        <p:spPr>
          <a:xfrm>
            <a:off x="905164" y="2650836"/>
            <a:ext cx="4211781" cy="2669309"/>
          </a:xfrm>
        </p:spPr>
        <p:txBody>
          <a:bodyPr>
            <a:normAutofit fontScale="92500" lnSpcReduction="20000"/>
          </a:bodyPr>
          <a:lstStyle/>
          <a:p>
            <a:r>
              <a:rPr lang="en-US" dirty="0" smtClean="0"/>
              <a:t>Overview </a:t>
            </a:r>
            <a:r>
              <a:rPr lang="en-US" dirty="0"/>
              <a:t>of essential cognitive skills for modern jobs</a:t>
            </a:r>
          </a:p>
          <a:p>
            <a:r>
              <a:rPr lang="en-US" dirty="0"/>
              <a:t>The correlation between cognitive skills and job </a:t>
            </a:r>
            <a:r>
              <a:rPr lang="en-US" dirty="0" smtClean="0"/>
              <a:t>performance</a:t>
            </a:r>
            <a:endParaRPr lang="de-DE" dirty="0"/>
          </a:p>
        </p:txBody>
      </p:sp>
      <p:sp>
        <p:nvSpPr>
          <p:cNvPr id="4" name="Inhaltsplatzhalter 3"/>
          <p:cNvSpPr>
            <a:spLocks noGrp="1"/>
          </p:cNvSpPr>
          <p:nvPr>
            <p:ph sz="half" idx="2"/>
          </p:nvPr>
        </p:nvSpPr>
        <p:spPr>
          <a:xfrm>
            <a:off x="5477164" y="2650836"/>
            <a:ext cx="5902037" cy="3043384"/>
          </a:xfrm>
        </p:spPr>
        <p:txBody>
          <a:bodyPr>
            <a:normAutofit fontScale="92500" lnSpcReduction="20000"/>
          </a:bodyPr>
          <a:lstStyle/>
          <a:p>
            <a:r>
              <a:rPr lang="en-US" dirty="0" smtClean="0"/>
              <a:t>Problem-solving exercises and interactive </a:t>
            </a:r>
            <a:r>
              <a:rPr lang="en-US" dirty="0"/>
              <a:t>activities to sharpen critical thinking and decision-making </a:t>
            </a:r>
            <a:r>
              <a:rPr lang="en-US" dirty="0" smtClean="0"/>
              <a:t>skills</a:t>
            </a:r>
          </a:p>
          <a:p>
            <a:pPr lvl="1"/>
            <a:r>
              <a:rPr lang="en-US" dirty="0"/>
              <a:t>Sound Story to improve auditory processing.</a:t>
            </a:r>
          </a:p>
          <a:p>
            <a:pPr lvl="1"/>
            <a:r>
              <a:rPr lang="en-US" dirty="0" smtClean="0"/>
              <a:t>Memory </a:t>
            </a:r>
            <a:r>
              <a:rPr lang="en-US" dirty="0"/>
              <a:t>Chain to enhance working and long-term memory.</a:t>
            </a:r>
          </a:p>
          <a:p>
            <a:pPr lvl="1"/>
            <a:r>
              <a:rPr lang="en-US" dirty="0"/>
              <a:t>Logical Puzzles to promote logical thinking.</a:t>
            </a:r>
          </a:p>
          <a:p>
            <a:pPr lvl="1"/>
            <a:r>
              <a:rPr lang="en-US" dirty="0"/>
              <a:t>Problem Box to practice problem-solving.</a:t>
            </a:r>
          </a:p>
          <a:p>
            <a:pPr lvl="1"/>
            <a:r>
              <a:rPr lang="en-US" dirty="0"/>
              <a:t> Creative </a:t>
            </a:r>
            <a:r>
              <a:rPr lang="en-US" dirty="0" smtClean="0"/>
              <a:t>Sculpture </a:t>
            </a:r>
            <a:r>
              <a:rPr lang="en-US" dirty="0"/>
              <a:t>to stimulate cognitive creativity.</a:t>
            </a:r>
          </a:p>
          <a:p>
            <a:pPr lvl="1"/>
            <a:endParaRPr lang="en-US" dirty="0"/>
          </a:p>
          <a:p>
            <a:endParaRPr lang="de-DE" dirty="0"/>
          </a:p>
        </p:txBody>
      </p:sp>
      <p:sp>
        <p:nvSpPr>
          <p:cNvPr id="5" name="Rechteck 4"/>
          <p:cNvSpPr/>
          <p:nvPr/>
        </p:nvSpPr>
        <p:spPr>
          <a:xfrm>
            <a:off x="1136073" y="1736788"/>
            <a:ext cx="9651999" cy="707886"/>
          </a:xfrm>
          <a:prstGeom prst="rect">
            <a:avLst/>
          </a:prstGeom>
        </p:spPr>
        <p:txBody>
          <a:bodyPr wrap="square">
            <a:spAutoFit/>
          </a:bodyPr>
          <a:lstStyle/>
          <a:p>
            <a:r>
              <a:rPr lang="en-US" sz="2000" dirty="0"/>
              <a:t>Objective: Enhance the cognitive abilities of participants, making them more agile thinkers and problem solvers.</a:t>
            </a:r>
          </a:p>
        </p:txBody>
      </p:sp>
    </p:spTree>
    <p:extLst>
      <p:ext uri="{BB962C8B-B14F-4D97-AF65-F5344CB8AC3E}">
        <p14:creationId xmlns:p14="http://schemas.microsoft.com/office/powerpoint/2010/main" val="2876283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173018" y="2557463"/>
            <a:ext cx="8428182" cy="3317875"/>
          </a:xfrm>
        </p:spPr>
        <p:txBody>
          <a:bodyPr>
            <a:normAutofit/>
          </a:bodyPr>
          <a:lstStyle/>
          <a:p>
            <a:pPr marL="0" indent="0" algn="ctr">
              <a:buNone/>
            </a:pPr>
            <a:r>
              <a:rPr lang="de-DE" sz="4000" dirty="0" err="1" smtClean="0"/>
              <a:t>Thank</a:t>
            </a:r>
            <a:r>
              <a:rPr lang="de-DE" sz="4000" dirty="0" smtClean="0"/>
              <a:t> </a:t>
            </a:r>
            <a:r>
              <a:rPr lang="de-DE" sz="4000" dirty="0" err="1" smtClean="0"/>
              <a:t>you</a:t>
            </a:r>
            <a:r>
              <a:rPr lang="de-DE" sz="4000" dirty="0" smtClean="0"/>
              <a:t>!</a:t>
            </a:r>
            <a:endParaRPr lang="de-DE" sz="4000" dirty="0"/>
          </a:p>
        </p:txBody>
      </p:sp>
    </p:spTree>
    <p:extLst>
      <p:ext uri="{BB962C8B-B14F-4D97-AF65-F5344CB8AC3E}">
        <p14:creationId xmlns:p14="http://schemas.microsoft.com/office/powerpoint/2010/main" val="597127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Introduction</a:t>
            </a:r>
            <a:endParaRPr lang="de-DE" dirty="0"/>
          </a:p>
        </p:txBody>
      </p:sp>
      <p:sp>
        <p:nvSpPr>
          <p:cNvPr id="3" name="Inhaltsplatzhalter 2"/>
          <p:cNvSpPr>
            <a:spLocks noGrp="1"/>
          </p:cNvSpPr>
          <p:nvPr>
            <p:ph idx="1"/>
          </p:nvPr>
        </p:nvSpPr>
        <p:spPr/>
        <p:txBody>
          <a:bodyPr/>
          <a:lstStyle/>
          <a:p>
            <a:pPr marL="0" indent="0">
              <a:buNone/>
            </a:pPr>
            <a:r>
              <a:rPr lang="en-US" dirty="0" smtClean="0"/>
              <a:t>Women </a:t>
            </a:r>
            <a:r>
              <a:rPr lang="en-US" dirty="0"/>
              <a:t>with migration, refugee, and ethnic minority background face unique challenges in integration and the labor market</a:t>
            </a:r>
            <a:r>
              <a:rPr lang="en-US" dirty="0" smtClean="0"/>
              <a:t>.</a:t>
            </a:r>
          </a:p>
          <a:p>
            <a:pPr marL="0" indent="0">
              <a:buNone/>
            </a:pPr>
            <a:endParaRPr lang="en-US" dirty="0"/>
          </a:p>
          <a:p>
            <a:r>
              <a:rPr lang="en-US" dirty="0"/>
              <a:t>Purpose of the </a:t>
            </a:r>
            <a:r>
              <a:rPr lang="en-US" dirty="0" smtClean="0"/>
              <a:t>Kit: </a:t>
            </a:r>
            <a:r>
              <a:rPr lang="en-US" dirty="0"/>
              <a:t>Provide innovative methods for training these women to empower them for success.</a:t>
            </a:r>
            <a:endParaRPr lang="de-DE" dirty="0"/>
          </a:p>
        </p:txBody>
      </p:sp>
    </p:spTree>
    <p:extLst>
      <p:ext uri="{BB962C8B-B14F-4D97-AF65-F5344CB8AC3E}">
        <p14:creationId xmlns:p14="http://schemas.microsoft.com/office/powerpoint/2010/main" val="1085978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1" y="982132"/>
            <a:ext cx="9603573" cy="477213"/>
          </a:xfrm>
        </p:spPr>
        <p:txBody>
          <a:bodyPr>
            <a:normAutofit fontScale="90000"/>
          </a:bodyPr>
          <a:lstStyle/>
          <a:p>
            <a:r>
              <a:rPr lang="de-DE" dirty="0" err="1" smtClean="0"/>
              <a:t>Overview</a:t>
            </a:r>
            <a:r>
              <a:rPr lang="de-DE" dirty="0" smtClean="0"/>
              <a:t> </a:t>
            </a:r>
            <a:r>
              <a:rPr lang="de-DE" dirty="0" err="1" smtClean="0"/>
              <a:t>of</a:t>
            </a:r>
            <a:r>
              <a:rPr lang="de-DE" dirty="0" smtClean="0"/>
              <a:t> </a:t>
            </a:r>
            <a:r>
              <a:rPr lang="de-DE" dirty="0" err="1" smtClean="0"/>
              <a:t>the</a:t>
            </a:r>
            <a:r>
              <a:rPr lang="de-DE" dirty="0" smtClean="0"/>
              <a:t> Training Kit</a:t>
            </a:r>
            <a:endParaRPr lang="de-DE" dirty="0"/>
          </a:p>
        </p:txBody>
      </p:sp>
      <p:sp>
        <p:nvSpPr>
          <p:cNvPr id="4" name="Textplatzhalter 3"/>
          <p:cNvSpPr>
            <a:spLocks noGrp="1"/>
          </p:cNvSpPr>
          <p:nvPr>
            <p:ph type="body" idx="1"/>
          </p:nvPr>
        </p:nvSpPr>
        <p:spPr>
          <a:xfrm>
            <a:off x="1221509" y="1825193"/>
            <a:ext cx="4718304" cy="576262"/>
          </a:xfrm>
        </p:spPr>
        <p:txBody>
          <a:bodyPr/>
          <a:lstStyle/>
          <a:p>
            <a:r>
              <a:rPr lang="en-US" dirty="0" smtClean="0"/>
              <a:t>The 4 Blocks</a:t>
            </a:r>
            <a:endParaRPr lang="de-DE" dirty="0"/>
          </a:p>
        </p:txBody>
      </p:sp>
      <p:sp>
        <p:nvSpPr>
          <p:cNvPr id="3" name="Inhaltsplatzhalter 2"/>
          <p:cNvSpPr>
            <a:spLocks noGrp="1"/>
          </p:cNvSpPr>
          <p:nvPr>
            <p:ph sz="half" idx="2"/>
          </p:nvPr>
        </p:nvSpPr>
        <p:spPr>
          <a:xfrm>
            <a:off x="932873" y="2716789"/>
            <a:ext cx="4913745" cy="3083648"/>
          </a:xfrm>
        </p:spPr>
        <p:txBody>
          <a:bodyPr>
            <a:normAutofit/>
          </a:bodyPr>
          <a:lstStyle/>
          <a:p>
            <a:r>
              <a:rPr lang="en-US" dirty="0" smtClean="0"/>
              <a:t>Models </a:t>
            </a:r>
            <a:r>
              <a:rPr lang="en-US" dirty="0"/>
              <a:t>for Career Developing</a:t>
            </a:r>
          </a:p>
          <a:p>
            <a:r>
              <a:rPr lang="en-US" dirty="0" err="1"/>
              <a:t>Labour</a:t>
            </a:r>
            <a:r>
              <a:rPr lang="en-US" dirty="0"/>
              <a:t> Market Related Skills and Competences</a:t>
            </a:r>
          </a:p>
          <a:p>
            <a:r>
              <a:rPr lang="en-US" dirty="0"/>
              <a:t>Models for Emotional Intelligence</a:t>
            </a:r>
          </a:p>
          <a:p>
            <a:r>
              <a:rPr lang="en-US" dirty="0"/>
              <a:t>Developing/Improving Cognitive Skills</a:t>
            </a:r>
            <a:endParaRPr lang="de-DE" dirty="0"/>
          </a:p>
        </p:txBody>
      </p:sp>
      <p:sp>
        <p:nvSpPr>
          <p:cNvPr id="5" name="Textplatzhalter 4"/>
          <p:cNvSpPr>
            <a:spLocks noGrp="1"/>
          </p:cNvSpPr>
          <p:nvPr>
            <p:ph type="body" sz="quarter" idx="3"/>
          </p:nvPr>
        </p:nvSpPr>
        <p:spPr>
          <a:xfrm>
            <a:off x="6097187" y="1568115"/>
            <a:ext cx="4829074" cy="833340"/>
          </a:xfrm>
        </p:spPr>
        <p:txBody>
          <a:bodyPr/>
          <a:lstStyle/>
          <a:p>
            <a:endParaRPr lang="en-US" dirty="0" smtClean="0"/>
          </a:p>
          <a:p>
            <a:r>
              <a:rPr lang="en-US" dirty="0" smtClean="0"/>
              <a:t>Assessment </a:t>
            </a:r>
            <a:r>
              <a:rPr lang="en-US" dirty="0"/>
              <a:t>Tools and Checklists</a:t>
            </a:r>
            <a:endParaRPr lang="de-DE" dirty="0"/>
          </a:p>
        </p:txBody>
      </p:sp>
      <p:sp>
        <p:nvSpPr>
          <p:cNvPr id="6" name="Inhaltsplatzhalter 5"/>
          <p:cNvSpPr>
            <a:spLocks noGrp="1"/>
          </p:cNvSpPr>
          <p:nvPr>
            <p:ph sz="quarter" idx="4"/>
          </p:nvPr>
        </p:nvSpPr>
        <p:spPr>
          <a:xfrm>
            <a:off x="6097187" y="2716789"/>
            <a:ext cx="5208121" cy="3185247"/>
          </a:xfrm>
        </p:spPr>
        <p:txBody>
          <a:bodyPr>
            <a:normAutofit/>
          </a:bodyPr>
          <a:lstStyle/>
          <a:p>
            <a:r>
              <a:rPr lang="en-US" dirty="0" smtClean="0"/>
              <a:t>Assesses </a:t>
            </a:r>
            <a:r>
              <a:rPr lang="en-US" dirty="0"/>
              <a:t>participants' backgrounds, qualifications, and expectations.</a:t>
            </a:r>
          </a:p>
          <a:p>
            <a:r>
              <a:rPr lang="en-US" dirty="0"/>
              <a:t>Enables trainers to customize training according to individual needs.</a:t>
            </a:r>
          </a:p>
          <a:p>
            <a:r>
              <a:rPr lang="en-US" dirty="0" smtClean="0"/>
              <a:t>Tracks the progress </a:t>
            </a:r>
            <a:r>
              <a:rPr lang="en-US" dirty="0"/>
              <a:t>and ensure comprehensive training coverage.</a:t>
            </a:r>
            <a:endParaRPr lang="de-DE" dirty="0"/>
          </a:p>
          <a:p>
            <a:endParaRPr lang="de-DE" dirty="0"/>
          </a:p>
        </p:txBody>
      </p:sp>
    </p:spTree>
    <p:extLst>
      <p:ext uri="{BB962C8B-B14F-4D97-AF65-F5344CB8AC3E}">
        <p14:creationId xmlns:p14="http://schemas.microsoft.com/office/powerpoint/2010/main" val="3519662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Block </a:t>
            </a:r>
            <a:r>
              <a:rPr lang="en-US" dirty="0"/>
              <a:t>1 - Models for Career </a:t>
            </a:r>
            <a:r>
              <a:rPr lang="en-US" dirty="0" smtClean="0"/>
              <a:t>Developing</a:t>
            </a:r>
            <a:endParaRPr lang="de-DE" dirty="0"/>
          </a:p>
        </p:txBody>
      </p:sp>
      <p:sp>
        <p:nvSpPr>
          <p:cNvPr id="3" name="Inhaltsplatzhalter 2"/>
          <p:cNvSpPr>
            <a:spLocks noGrp="1"/>
          </p:cNvSpPr>
          <p:nvPr>
            <p:ph sz="half" idx="1"/>
          </p:nvPr>
        </p:nvSpPr>
        <p:spPr>
          <a:xfrm>
            <a:off x="1136073" y="3583709"/>
            <a:ext cx="4645891" cy="1459345"/>
          </a:xfrm>
        </p:spPr>
        <p:txBody>
          <a:bodyPr>
            <a:normAutofit lnSpcReduction="10000"/>
          </a:bodyPr>
          <a:lstStyle/>
          <a:p>
            <a:r>
              <a:rPr lang="en-US" dirty="0" smtClean="0"/>
              <a:t>Paradigms </a:t>
            </a:r>
            <a:r>
              <a:rPr lang="en-US" dirty="0"/>
              <a:t>for career progression</a:t>
            </a:r>
          </a:p>
          <a:p>
            <a:r>
              <a:rPr lang="en-US" dirty="0"/>
              <a:t>Analysis of job markets &amp; suitable careers based on </a:t>
            </a:r>
            <a:r>
              <a:rPr lang="en-US" dirty="0" smtClean="0"/>
              <a:t>qualifications</a:t>
            </a:r>
            <a:endParaRPr lang="en-US" dirty="0"/>
          </a:p>
        </p:txBody>
      </p:sp>
      <p:sp>
        <p:nvSpPr>
          <p:cNvPr id="7" name="Inhaltsplatzhalter 6"/>
          <p:cNvSpPr>
            <a:spLocks noGrp="1"/>
          </p:cNvSpPr>
          <p:nvPr>
            <p:ph sz="half" idx="2"/>
          </p:nvPr>
        </p:nvSpPr>
        <p:spPr>
          <a:xfrm>
            <a:off x="6416223" y="3583709"/>
            <a:ext cx="4685886" cy="1413069"/>
          </a:xfrm>
        </p:spPr>
        <p:txBody>
          <a:bodyPr>
            <a:normAutofit lnSpcReduction="10000"/>
          </a:bodyPr>
          <a:lstStyle/>
          <a:p>
            <a:r>
              <a:rPr lang="en-US" dirty="0"/>
              <a:t>Confidence-building exercises</a:t>
            </a:r>
          </a:p>
          <a:p>
            <a:r>
              <a:rPr lang="en-US" dirty="0"/>
              <a:t>Role-playing real-world career scenarios</a:t>
            </a:r>
            <a:endParaRPr lang="de-DE" dirty="0"/>
          </a:p>
          <a:p>
            <a:endParaRPr lang="de-DE" dirty="0"/>
          </a:p>
        </p:txBody>
      </p:sp>
      <p:sp>
        <p:nvSpPr>
          <p:cNvPr id="8" name="Rechteck 7"/>
          <p:cNvSpPr/>
          <p:nvPr/>
        </p:nvSpPr>
        <p:spPr>
          <a:xfrm>
            <a:off x="1062182" y="2565508"/>
            <a:ext cx="10104582" cy="707886"/>
          </a:xfrm>
          <a:prstGeom prst="rect">
            <a:avLst/>
          </a:prstGeom>
        </p:spPr>
        <p:txBody>
          <a:bodyPr wrap="square">
            <a:spAutoFit/>
          </a:bodyPr>
          <a:lstStyle/>
          <a:p>
            <a:pPr algn="ctr"/>
            <a:r>
              <a:rPr lang="en-US" sz="2000" dirty="0"/>
              <a:t>Objective: Equip participants with strategies and models to navigate and succeed in their professional journeys</a:t>
            </a:r>
            <a:r>
              <a:rPr lang="en-US" dirty="0"/>
              <a:t>.</a:t>
            </a:r>
          </a:p>
        </p:txBody>
      </p:sp>
    </p:spTree>
    <p:extLst>
      <p:ext uri="{BB962C8B-B14F-4D97-AF65-F5344CB8AC3E}">
        <p14:creationId xmlns:p14="http://schemas.microsoft.com/office/powerpoint/2010/main" val="2919648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DE" dirty="0" err="1" smtClean="0"/>
              <a:t>Childcare</a:t>
            </a:r>
            <a:r>
              <a:rPr lang="de-DE" dirty="0" smtClean="0"/>
              <a:t> </a:t>
            </a:r>
            <a:r>
              <a:rPr lang="de-DE" dirty="0" err="1" smtClean="0"/>
              <a:t>Challenges</a:t>
            </a:r>
            <a:r>
              <a:rPr lang="de-DE" dirty="0" smtClean="0"/>
              <a:t> and Potential Solutions</a:t>
            </a:r>
            <a:endParaRPr lang="de-DE" dirty="0"/>
          </a:p>
        </p:txBody>
      </p:sp>
      <p:sp>
        <p:nvSpPr>
          <p:cNvPr id="6" name="Inhaltsplatzhalter 5"/>
          <p:cNvSpPr>
            <a:spLocks noGrp="1"/>
          </p:cNvSpPr>
          <p:nvPr>
            <p:ph idx="1"/>
          </p:nvPr>
        </p:nvSpPr>
        <p:spPr>
          <a:xfrm>
            <a:off x="1295400" y="2556932"/>
            <a:ext cx="9972963" cy="3318936"/>
          </a:xfrm>
        </p:spPr>
        <p:txBody>
          <a:bodyPr>
            <a:normAutofit/>
          </a:bodyPr>
          <a:lstStyle/>
          <a:p>
            <a:r>
              <a:rPr lang="en-US" dirty="0" smtClean="0"/>
              <a:t>Leila </a:t>
            </a:r>
            <a:r>
              <a:rPr lang="en-US" dirty="0"/>
              <a:t>is a migrant from Turkey who has recently moved to Germany. She has a vocational education, fitting within levels 3-5 of the </a:t>
            </a:r>
            <a:r>
              <a:rPr lang="en-US" dirty="0" smtClean="0"/>
              <a:t>EQF.  </a:t>
            </a:r>
          </a:p>
          <a:p>
            <a:r>
              <a:rPr lang="en-US" dirty="0" smtClean="0"/>
              <a:t>However</a:t>
            </a:r>
            <a:r>
              <a:rPr lang="en-US" dirty="0"/>
              <a:t>, she faces a significant challenge: finding reliable and affordable childcare for her 3-year-old son, especially considering the cultural differences and her unfamiliarity with the German system</a:t>
            </a:r>
            <a:r>
              <a:rPr lang="en-US" dirty="0" smtClean="0"/>
              <a:t>.</a:t>
            </a:r>
          </a:p>
          <a:p>
            <a:endParaRPr lang="en-US" dirty="0"/>
          </a:p>
          <a:p>
            <a:pPr>
              <a:buFont typeface="Wingdings" panose="05000000000000000000" pitchFamily="2" charset="2"/>
              <a:buChar char="ü"/>
            </a:pPr>
            <a:r>
              <a:rPr lang="en-US" dirty="0"/>
              <a:t>Government </a:t>
            </a:r>
            <a:r>
              <a:rPr lang="en-US" dirty="0" smtClean="0"/>
              <a:t>Programs, Community Initiatives, </a:t>
            </a:r>
            <a:r>
              <a:rPr lang="en-US" dirty="0"/>
              <a:t>"Workplace </a:t>
            </a:r>
            <a:r>
              <a:rPr lang="en-US" dirty="0" smtClean="0"/>
              <a:t>Provisions, </a:t>
            </a:r>
            <a:r>
              <a:rPr lang="en-US" dirty="0"/>
              <a:t>etc.</a:t>
            </a:r>
          </a:p>
          <a:p>
            <a:endParaRPr lang="de-DE" dirty="0"/>
          </a:p>
        </p:txBody>
      </p:sp>
    </p:spTree>
    <p:extLst>
      <p:ext uri="{BB962C8B-B14F-4D97-AF65-F5344CB8AC3E}">
        <p14:creationId xmlns:p14="http://schemas.microsoft.com/office/powerpoint/2010/main" val="532719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Path to </a:t>
            </a:r>
            <a:r>
              <a:rPr lang="de-DE" dirty="0"/>
              <a:t>P</a:t>
            </a:r>
            <a:r>
              <a:rPr lang="de-DE" dirty="0" smtClean="0"/>
              <a:t>roblem </a:t>
            </a:r>
            <a:r>
              <a:rPr lang="de-DE" dirty="0"/>
              <a:t>S</a:t>
            </a:r>
            <a:r>
              <a:rPr lang="de-DE" dirty="0" smtClean="0"/>
              <a:t>olution</a:t>
            </a:r>
            <a:endParaRPr lang="de-DE" dirty="0"/>
          </a:p>
        </p:txBody>
      </p:sp>
      <p:sp>
        <p:nvSpPr>
          <p:cNvPr id="7" name="Textplatzhalter 6"/>
          <p:cNvSpPr>
            <a:spLocks noGrp="1"/>
          </p:cNvSpPr>
          <p:nvPr>
            <p:ph type="body" idx="1"/>
          </p:nvPr>
        </p:nvSpPr>
        <p:spPr/>
        <p:txBody>
          <a:bodyPr/>
          <a:lstStyle/>
          <a:p>
            <a:r>
              <a:rPr lang="de-DE" sz="2400" dirty="0" err="1"/>
              <a:t>Raise</a:t>
            </a:r>
            <a:r>
              <a:rPr lang="de-DE" sz="2400" dirty="0"/>
              <a:t> </a:t>
            </a:r>
            <a:r>
              <a:rPr lang="de-DE" sz="2400" dirty="0" err="1" smtClean="0"/>
              <a:t>awareness</a:t>
            </a:r>
            <a:endParaRPr lang="de-DE" sz="2400" dirty="0"/>
          </a:p>
        </p:txBody>
      </p:sp>
      <p:sp>
        <p:nvSpPr>
          <p:cNvPr id="3" name="Inhaltsplatzhalter 2"/>
          <p:cNvSpPr>
            <a:spLocks noGrp="1"/>
          </p:cNvSpPr>
          <p:nvPr>
            <p:ph sz="half" idx="2"/>
          </p:nvPr>
        </p:nvSpPr>
        <p:spPr/>
        <p:txBody>
          <a:bodyPr>
            <a:normAutofit/>
          </a:bodyPr>
          <a:lstStyle/>
          <a:p>
            <a:r>
              <a:rPr lang="de-DE" dirty="0" smtClean="0"/>
              <a:t>Online </a:t>
            </a:r>
            <a:r>
              <a:rPr lang="de-DE" dirty="0" err="1"/>
              <a:t>Platforms</a:t>
            </a:r>
            <a:r>
              <a:rPr lang="de-DE" dirty="0"/>
              <a:t> &amp; Apps</a:t>
            </a:r>
          </a:p>
          <a:p>
            <a:r>
              <a:rPr lang="en-US" dirty="0"/>
              <a:t>Language </a:t>
            </a:r>
            <a:r>
              <a:rPr lang="en-US" dirty="0" smtClean="0"/>
              <a:t>and/or </a:t>
            </a:r>
            <a:r>
              <a:rPr lang="en-US" dirty="0"/>
              <a:t>Cultural </a:t>
            </a:r>
            <a:r>
              <a:rPr lang="en-US" dirty="0" smtClean="0"/>
              <a:t>training</a:t>
            </a:r>
            <a:endParaRPr lang="en-US" dirty="0"/>
          </a:p>
          <a:p>
            <a:endParaRPr lang="de-DE" dirty="0" smtClean="0"/>
          </a:p>
          <a:p>
            <a:endParaRPr lang="de-DE" dirty="0"/>
          </a:p>
          <a:p>
            <a:endParaRPr lang="de-DE" dirty="0"/>
          </a:p>
        </p:txBody>
      </p:sp>
      <p:sp>
        <p:nvSpPr>
          <p:cNvPr id="8" name="Textplatzhalter 7"/>
          <p:cNvSpPr>
            <a:spLocks noGrp="1"/>
          </p:cNvSpPr>
          <p:nvPr>
            <p:ph type="body" sz="quarter" idx="3"/>
          </p:nvPr>
        </p:nvSpPr>
        <p:spPr/>
        <p:txBody>
          <a:bodyPr/>
          <a:lstStyle/>
          <a:p>
            <a:r>
              <a:rPr lang="de-DE" dirty="0" smtClean="0"/>
              <a:t>Models </a:t>
            </a:r>
            <a:endParaRPr lang="de-DE" dirty="0"/>
          </a:p>
        </p:txBody>
      </p:sp>
      <p:sp>
        <p:nvSpPr>
          <p:cNvPr id="9" name="Inhaltsplatzhalter 8"/>
          <p:cNvSpPr>
            <a:spLocks noGrp="1"/>
          </p:cNvSpPr>
          <p:nvPr>
            <p:ph sz="quarter" idx="4"/>
          </p:nvPr>
        </p:nvSpPr>
        <p:spPr/>
        <p:txBody>
          <a:bodyPr>
            <a:normAutofit fontScale="85000" lnSpcReduction="10000"/>
          </a:bodyPr>
          <a:lstStyle/>
          <a:p>
            <a:r>
              <a:rPr lang="de-DE" dirty="0"/>
              <a:t>Public </a:t>
            </a:r>
            <a:r>
              <a:rPr lang="de-DE" dirty="0" err="1"/>
              <a:t>Childcare</a:t>
            </a:r>
            <a:r>
              <a:rPr lang="de-DE" dirty="0"/>
              <a:t> </a:t>
            </a:r>
            <a:r>
              <a:rPr lang="de-DE" dirty="0" err="1"/>
              <a:t>Facilities</a:t>
            </a:r>
            <a:r>
              <a:rPr lang="de-DE" dirty="0"/>
              <a:t> (Kitas)</a:t>
            </a:r>
          </a:p>
          <a:p>
            <a:r>
              <a:rPr lang="de-DE" dirty="0"/>
              <a:t>Tagesmutter (Day </a:t>
            </a:r>
            <a:r>
              <a:rPr lang="de-DE" dirty="0" err="1"/>
              <a:t>Mothers</a:t>
            </a:r>
            <a:r>
              <a:rPr lang="de-DE" dirty="0"/>
              <a:t>)</a:t>
            </a:r>
          </a:p>
          <a:p>
            <a:r>
              <a:rPr lang="de-DE" dirty="0"/>
              <a:t>Flexible Work Arrangements</a:t>
            </a:r>
          </a:p>
          <a:p>
            <a:r>
              <a:rPr lang="de-DE" dirty="0"/>
              <a:t>Integration and Support Groups</a:t>
            </a:r>
          </a:p>
          <a:p>
            <a:r>
              <a:rPr lang="de-DE" dirty="0" err="1"/>
              <a:t>Childcare</a:t>
            </a:r>
            <a:r>
              <a:rPr lang="de-DE" dirty="0"/>
              <a:t> Vouchers </a:t>
            </a:r>
            <a:r>
              <a:rPr lang="de-DE" dirty="0" err="1"/>
              <a:t>or</a:t>
            </a:r>
            <a:r>
              <a:rPr lang="de-DE" dirty="0"/>
              <a:t> Financial Support</a:t>
            </a:r>
          </a:p>
          <a:p>
            <a:r>
              <a:rPr lang="en-US" dirty="0"/>
              <a:t>Home Country Networks</a:t>
            </a:r>
          </a:p>
          <a:p>
            <a:endParaRPr lang="de-DE" dirty="0"/>
          </a:p>
        </p:txBody>
      </p:sp>
    </p:spTree>
    <p:extLst>
      <p:ext uri="{BB962C8B-B14F-4D97-AF65-F5344CB8AC3E}">
        <p14:creationId xmlns:p14="http://schemas.microsoft.com/office/powerpoint/2010/main" val="426074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Block 2 - </a:t>
            </a:r>
            <a:r>
              <a:rPr lang="en-US" dirty="0" err="1"/>
              <a:t>Labour</a:t>
            </a:r>
            <a:r>
              <a:rPr lang="en-US" dirty="0"/>
              <a:t> Market Related Skills and Competences</a:t>
            </a:r>
            <a:br>
              <a:rPr lang="en-US" dirty="0"/>
            </a:br>
            <a:endParaRPr lang="de-DE" dirty="0"/>
          </a:p>
        </p:txBody>
      </p:sp>
      <p:sp>
        <p:nvSpPr>
          <p:cNvPr id="3" name="Inhaltsplatzhalter 2"/>
          <p:cNvSpPr>
            <a:spLocks noGrp="1"/>
          </p:cNvSpPr>
          <p:nvPr>
            <p:ph sz="half" idx="1"/>
          </p:nvPr>
        </p:nvSpPr>
        <p:spPr>
          <a:xfrm>
            <a:off x="1298448" y="3823854"/>
            <a:ext cx="4511225" cy="2046593"/>
          </a:xfrm>
        </p:spPr>
        <p:txBody>
          <a:bodyPr>
            <a:normAutofit/>
          </a:bodyPr>
          <a:lstStyle/>
          <a:p>
            <a:r>
              <a:rPr lang="en-US" dirty="0" smtClean="0"/>
              <a:t>Understand </a:t>
            </a:r>
            <a:r>
              <a:rPr lang="en-US" dirty="0"/>
              <a:t>the demands and trends of the EU labor market</a:t>
            </a:r>
          </a:p>
          <a:p>
            <a:r>
              <a:rPr lang="en-US" dirty="0" smtClean="0"/>
              <a:t>Soft skills and competencies </a:t>
            </a:r>
            <a:r>
              <a:rPr lang="en-US" dirty="0"/>
              <a:t>in today's job </a:t>
            </a:r>
            <a:r>
              <a:rPr lang="en-US" dirty="0" smtClean="0"/>
              <a:t>market</a:t>
            </a:r>
            <a:endParaRPr lang="en-US" dirty="0"/>
          </a:p>
        </p:txBody>
      </p:sp>
      <p:sp>
        <p:nvSpPr>
          <p:cNvPr id="4" name="Inhaltsplatzhalter 3"/>
          <p:cNvSpPr>
            <a:spLocks noGrp="1"/>
          </p:cNvSpPr>
          <p:nvPr>
            <p:ph sz="half" idx="2"/>
          </p:nvPr>
        </p:nvSpPr>
        <p:spPr>
          <a:xfrm>
            <a:off x="6714836" y="3823854"/>
            <a:ext cx="4184812" cy="2046594"/>
          </a:xfrm>
        </p:spPr>
        <p:txBody>
          <a:bodyPr>
            <a:normAutofit/>
          </a:bodyPr>
          <a:lstStyle/>
          <a:p>
            <a:r>
              <a:rPr lang="en-US" dirty="0"/>
              <a:t>Simulated job market scenarios</a:t>
            </a:r>
          </a:p>
          <a:p>
            <a:r>
              <a:rPr lang="en-US" dirty="0"/>
              <a:t>Workshops on digital skills and tools relevant for job roles</a:t>
            </a:r>
            <a:endParaRPr lang="de-DE" dirty="0"/>
          </a:p>
          <a:p>
            <a:endParaRPr lang="de-DE" dirty="0"/>
          </a:p>
        </p:txBody>
      </p:sp>
      <p:sp>
        <p:nvSpPr>
          <p:cNvPr id="5" name="Rechteck 4"/>
          <p:cNvSpPr/>
          <p:nvPr/>
        </p:nvSpPr>
        <p:spPr>
          <a:xfrm>
            <a:off x="1422400" y="2761674"/>
            <a:ext cx="10012218" cy="400110"/>
          </a:xfrm>
          <a:prstGeom prst="rect">
            <a:avLst/>
          </a:prstGeom>
        </p:spPr>
        <p:txBody>
          <a:bodyPr wrap="square">
            <a:spAutoFit/>
          </a:bodyPr>
          <a:lstStyle/>
          <a:p>
            <a:r>
              <a:rPr lang="en-US" sz="2000" dirty="0"/>
              <a:t>Objective: </a:t>
            </a:r>
            <a:r>
              <a:rPr lang="en-US" sz="2000" dirty="0" smtClean="0"/>
              <a:t>Crucial </a:t>
            </a:r>
            <a:r>
              <a:rPr lang="en-US" sz="2000" dirty="0"/>
              <a:t>skills and knowledge necessary to succeed in the modern labor market.</a:t>
            </a:r>
          </a:p>
        </p:txBody>
      </p:sp>
    </p:spTree>
    <p:extLst>
      <p:ext uri="{BB962C8B-B14F-4D97-AF65-F5344CB8AC3E}">
        <p14:creationId xmlns:p14="http://schemas.microsoft.com/office/powerpoint/2010/main" val="3343036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Path to Professional Integration</a:t>
            </a:r>
            <a:endParaRPr lang="de-DE" dirty="0"/>
          </a:p>
        </p:txBody>
      </p:sp>
      <p:sp>
        <p:nvSpPr>
          <p:cNvPr id="8" name="Inhaltsplatzhalter 7"/>
          <p:cNvSpPr>
            <a:spLocks noGrp="1"/>
          </p:cNvSpPr>
          <p:nvPr>
            <p:ph idx="1"/>
          </p:nvPr>
        </p:nvSpPr>
        <p:spPr/>
        <p:txBody>
          <a:bodyPr/>
          <a:lstStyle/>
          <a:p>
            <a:r>
              <a:rPr lang="en-US" dirty="0" smtClean="0"/>
              <a:t>Leila, </a:t>
            </a:r>
            <a:r>
              <a:rPr lang="en-US" dirty="0"/>
              <a:t>a 32-year-old woman from Syria, has received vocational training </a:t>
            </a:r>
            <a:r>
              <a:rPr lang="en-US" dirty="0" smtClean="0"/>
              <a:t>as </a:t>
            </a:r>
            <a:r>
              <a:rPr lang="en-US" dirty="0"/>
              <a:t>a </a:t>
            </a:r>
            <a:r>
              <a:rPr lang="en-US" dirty="0" smtClean="0"/>
              <a:t>nurse in Syria, EQF 4. </a:t>
            </a:r>
            <a:r>
              <a:rPr lang="en-US" dirty="0"/>
              <a:t>After relocating to Germany with her children, </a:t>
            </a:r>
            <a:r>
              <a:rPr lang="en-US" dirty="0" smtClean="0"/>
              <a:t>she </a:t>
            </a:r>
            <a:r>
              <a:rPr lang="en-US" dirty="0"/>
              <a:t>aspires to continue her career in </a:t>
            </a:r>
            <a:r>
              <a:rPr lang="en-US" dirty="0" smtClean="0"/>
              <a:t>nursing.</a:t>
            </a:r>
            <a:endParaRPr lang="de-DE" dirty="0"/>
          </a:p>
        </p:txBody>
      </p:sp>
    </p:spTree>
    <p:extLst>
      <p:ext uri="{BB962C8B-B14F-4D97-AF65-F5344CB8AC3E}">
        <p14:creationId xmlns:p14="http://schemas.microsoft.com/office/powerpoint/2010/main" val="2054055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3294" y="587664"/>
            <a:ext cx="9248233" cy="751609"/>
          </a:xfrm>
        </p:spPr>
        <p:txBody>
          <a:bodyPr>
            <a:normAutofit fontScale="90000"/>
          </a:bodyPr>
          <a:lstStyle/>
          <a:p>
            <a:r>
              <a:rPr lang="de-DE" dirty="0" err="1"/>
              <a:t>Skill</a:t>
            </a:r>
            <a:r>
              <a:rPr lang="de-DE" dirty="0"/>
              <a:t> Gap </a:t>
            </a:r>
            <a:r>
              <a:rPr lang="de-DE" dirty="0" smtClean="0"/>
              <a:t>Analysis</a:t>
            </a:r>
            <a:endParaRPr lang="de-DE" dirty="0"/>
          </a:p>
        </p:txBody>
      </p:sp>
      <p:sp>
        <p:nvSpPr>
          <p:cNvPr id="6" name="Textplatzhalter 5"/>
          <p:cNvSpPr>
            <a:spLocks noGrp="1"/>
          </p:cNvSpPr>
          <p:nvPr>
            <p:ph type="body" idx="1"/>
          </p:nvPr>
        </p:nvSpPr>
        <p:spPr>
          <a:xfrm>
            <a:off x="803564" y="1821223"/>
            <a:ext cx="5260616" cy="576262"/>
          </a:xfrm>
        </p:spPr>
        <p:txBody>
          <a:bodyPr/>
          <a:lstStyle/>
          <a:p>
            <a:r>
              <a:rPr lang="en-US" sz="2000" b="1" dirty="0"/>
              <a:t>Lena's Current Skills (based on Syrian </a:t>
            </a:r>
            <a:r>
              <a:rPr lang="en-US" sz="2000" b="1" dirty="0" smtClean="0"/>
              <a:t>VET)</a:t>
            </a:r>
            <a:endParaRPr lang="de-DE" sz="2000" b="1" dirty="0"/>
          </a:p>
        </p:txBody>
      </p:sp>
      <p:sp>
        <p:nvSpPr>
          <p:cNvPr id="7" name="Inhaltsplatzhalter 6"/>
          <p:cNvSpPr>
            <a:spLocks noGrp="1"/>
          </p:cNvSpPr>
          <p:nvPr>
            <p:ph sz="half" idx="2"/>
          </p:nvPr>
        </p:nvSpPr>
        <p:spPr>
          <a:xfrm>
            <a:off x="893294" y="2586182"/>
            <a:ext cx="4731651" cy="3500581"/>
          </a:xfrm>
        </p:spPr>
        <p:txBody>
          <a:bodyPr>
            <a:noAutofit/>
          </a:bodyPr>
          <a:lstStyle/>
          <a:p>
            <a:r>
              <a:rPr lang="en-US" sz="1600" dirty="0"/>
              <a:t>Basic wound care</a:t>
            </a:r>
          </a:p>
          <a:p>
            <a:r>
              <a:rPr lang="en-US" sz="1600" dirty="0"/>
              <a:t>Administering oral and injectable medications</a:t>
            </a:r>
          </a:p>
          <a:p>
            <a:r>
              <a:rPr lang="en-US" sz="1600" dirty="0"/>
              <a:t>Monitoring vital signs manually</a:t>
            </a:r>
          </a:p>
          <a:p>
            <a:r>
              <a:rPr lang="en-US" sz="1600" dirty="0"/>
              <a:t>Documenting patient information in Arabic</a:t>
            </a:r>
          </a:p>
          <a:p>
            <a:r>
              <a:rPr lang="en-US" sz="1600" dirty="0"/>
              <a:t>Communicating with patients and families in Arabic</a:t>
            </a:r>
          </a:p>
          <a:p>
            <a:r>
              <a:rPr lang="en-US" sz="1600" dirty="0"/>
              <a:t>Basic knowledge of common diseases and treatments</a:t>
            </a:r>
          </a:p>
          <a:p>
            <a:r>
              <a:rPr lang="en-US" sz="1600" dirty="0"/>
              <a:t>Working in high-stress environments</a:t>
            </a:r>
          </a:p>
          <a:p>
            <a:r>
              <a:rPr lang="en-US" sz="1600" dirty="0"/>
              <a:t>Basic first aid procedures</a:t>
            </a:r>
            <a:endParaRPr lang="de-DE" sz="1600" dirty="0"/>
          </a:p>
        </p:txBody>
      </p:sp>
      <p:sp>
        <p:nvSpPr>
          <p:cNvPr id="8" name="Textplatzhalter 7"/>
          <p:cNvSpPr>
            <a:spLocks noGrp="1"/>
          </p:cNvSpPr>
          <p:nvPr>
            <p:ph type="body" sz="quarter" idx="3"/>
          </p:nvPr>
        </p:nvSpPr>
        <p:spPr>
          <a:xfrm>
            <a:off x="6354618" y="1821223"/>
            <a:ext cx="4932219" cy="600364"/>
          </a:xfrm>
        </p:spPr>
        <p:txBody>
          <a:bodyPr/>
          <a:lstStyle/>
          <a:p>
            <a:r>
              <a:rPr lang="en-US" sz="2000" b="1" dirty="0"/>
              <a:t>Required Skills for German Nurses</a:t>
            </a:r>
            <a:endParaRPr lang="de-DE" sz="2000" b="1" dirty="0"/>
          </a:p>
        </p:txBody>
      </p:sp>
      <p:sp>
        <p:nvSpPr>
          <p:cNvPr id="9" name="Inhaltsplatzhalter 8"/>
          <p:cNvSpPr>
            <a:spLocks noGrp="1"/>
          </p:cNvSpPr>
          <p:nvPr>
            <p:ph sz="quarter" idx="4"/>
          </p:nvPr>
        </p:nvSpPr>
        <p:spPr>
          <a:xfrm>
            <a:off x="5818909" y="2484582"/>
            <a:ext cx="5643418" cy="3602181"/>
          </a:xfrm>
        </p:spPr>
        <p:txBody>
          <a:bodyPr>
            <a:noAutofit/>
          </a:bodyPr>
          <a:lstStyle/>
          <a:p>
            <a:r>
              <a:rPr lang="en-US" sz="1600" dirty="0">
                <a:solidFill>
                  <a:schemeClr val="tx1"/>
                </a:solidFill>
              </a:rPr>
              <a:t>Advanced wound care and sterile procedures</a:t>
            </a:r>
          </a:p>
          <a:p>
            <a:r>
              <a:rPr lang="en-US" sz="1600" dirty="0">
                <a:solidFill>
                  <a:schemeClr val="tx1"/>
                </a:solidFill>
              </a:rPr>
              <a:t>Administering a wide range of medications, including IV drugs</a:t>
            </a:r>
          </a:p>
          <a:p>
            <a:r>
              <a:rPr lang="en-US" sz="1600" dirty="0"/>
              <a:t>Using digital devices to monitor vital signs</a:t>
            </a:r>
          </a:p>
          <a:p>
            <a:r>
              <a:rPr lang="en-US" sz="1600" dirty="0"/>
              <a:t>Documenting patient information in German using medical software</a:t>
            </a:r>
          </a:p>
          <a:p>
            <a:r>
              <a:rPr lang="en-US" sz="1600" dirty="0"/>
              <a:t>Communicating with patients, families, and colleagues in German</a:t>
            </a:r>
          </a:p>
          <a:p>
            <a:r>
              <a:rPr lang="en-US" sz="1600" dirty="0"/>
              <a:t>Knowledge of European healthcare standards and protocols</a:t>
            </a:r>
          </a:p>
          <a:p>
            <a:r>
              <a:rPr lang="en-US" sz="1600" dirty="0"/>
              <a:t>Working in a multi-disciplinary team</a:t>
            </a:r>
          </a:p>
          <a:p>
            <a:r>
              <a:rPr lang="en-US" sz="1600" dirty="0"/>
              <a:t>Advanced life-saving procedures and protocols</a:t>
            </a:r>
          </a:p>
          <a:p>
            <a:r>
              <a:rPr lang="en-US" sz="1600" dirty="0"/>
              <a:t>Adherence to German healthcare laws and privacy regulations</a:t>
            </a:r>
            <a:endParaRPr lang="de-DE" sz="1600" dirty="0"/>
          </a:p>
        </p:txBody>
      </p:sp>
    </p:spTree>
    <p:extLst>
      <p:ext uri="{BB962C8B-B14F-4D97-AF65-F5344CB8AC3E}">
        <p14:creationId xmlns:p14="http://schemas.microsoft.com/office/powerpoint/2010/main" val="474296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0</TotalTime>
  <Words>825</Words>
  <Application>Microsoft Office PowerPoint</Application>
  <PresentationFormat>Breitbild</PresentationFormat>
  <Paragraphs>113</Paragraphs>
  <Slides>14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Calibri</vt:lpstr>
      <vt:lpstr>Cambria</vt:lpstr>
      <vt:lpstr>Garamond</vt:lpstr>
      <vt:lpstr>Times New Roman</vt:lpstr>
      <vt:lpstr>Wingdings</vt:lpstr>
      <vt:lpstr>Organisch</vt:lpstr>
      <vt:lpstr>MyPath Training Kit</vt:lpstr>
      <vt:lpstr>Introduction</vt:lpstr>
      <vt:lpstr>Overview of the Training Kit</vt:lpstr>
      <vt:lpstr>Block 1 - Models for Career Developing</vt:lpstr>
      <vt:lpstr>Childcare Challenges and Potential Solutions</vt:lpstr>
      <vt:lpstr>Path to Problem Solution</vt:lpstr>
      <vt:lpstr>Block 2 - Labour Market Related Skills and Competences </vt:lpstr>
      <vt:lpstr>Path to Professional Integration</vt:lpstr>
      <vt:lpstr>Skill Gap Analysis</vt:lpstr>
      <vt:lpstr>Bridging each identified gap</vt:lpstr>
      <vt:lpstr>Block 3 - Models for Emotional Intelligence</vt:lpstr>
      <vt:lpstr>Handling Emotional Labyrinth</vt:lpstr>
      <vt:lpstr>Block 4 - Developing/Improving Cognitive Skills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Ofelya Weinblat</dc:creator>
  <cp:lastModifiedBy>Ofelya Weinblat</cp:lastModifiedBy>
  <cp:revision>23</cp:revision>
  <dcterms:created xsi:type="dcterms:W3CDTF">2023-09-18T06:54:11Z</dcterms:created>
  <dcterms:modified xsi:type="dcterms:W3CDTF">2023-12-29T12:30:46Z</dcterms:modified>
</cp:coreProperties>
</file>